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9" r:id="rId4"/>
  </p:sldMasterIdLst>
  <p:notesMasterIdLst>
    <p:notesMasterId r:id="rId16"/>
  </p:notesMasterIdLst>
  <p:handoutMasterIdLst>
    <p:handoutMasterId r:id="rId17"/>
  </p:handoutMasterIdLst>
  <p:sldIdLst>
    <p:sldId id="500" r:id="rId5"/>
    <p:sldId id="993" r:id="rId6"/>
    <p:sldId id="1039" r:id="rId7"/>
    <p:sldId id="1030" r:id="rId8"/>
    <p:sldId id="1041" r:id="rId9"/>
    <p:sldId id="1021" r:id="rId10"/>
    <p:sldId id="1022" r:id="rId11"/>
    <p:sldId id="1042" r:id="rId12"/>
    <p:sldId id="1044" r:id="rId13"/>
    <p:sldId id="1048" r:id="rId14"/>
    <p:sldId id="1045" r:id="rId15"/>
  </p:sldIdLst>
  <p:sldSz cx="9144000" cy="5143500" type="screen16x9"/>
  <p:notesSz cx="6797675" cy="9926638"/>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94D1"/>
    <a:srgbClr val="22568B"/>
    <a:srgbClr val="62A9D5"/>
    <a:srgbClr val="1B3D78"/>
    <a:srgbClr val="3DB7E4"/>
    <a:srgbClr val="50B4C9"/>
    <a:srgbClr val="5C458F"/>
    <a:srgbClr val="002060"/>
    <a:srgbClr val="EC952B"/>
    <a:srgbClr val="F0AF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47" autoAdjust="0"/>
    <p:restoredTop sz="52164" autoAdjust="0"/>
  </p:normalViewPr>
  <p:slideViewPr>
    <p:cSldViewPr snapToGrid="0" snapToObjects="1">
      <p:cViewPr varScale="1">
        <p:scale>
          <a:sx n="46" d="100"/>
          <a:sy n="46" d="100"/>
        </p:scale>
        <p:origin x="1844" y="28"/>
      </p:cViewPr>
      <p:guideLst>
        <p:guide orient="horz" pos="1620"/>
        <p:guide pos="2880"/>
      </p:guideLst>
    </p:cSldViewPr>
  </p:slideViewPr>
  <p:outlineViewPr>
    <p:cViewPr>
      <p:scale>
        <a:sx n="33" d="100"/>
        <a:sy n="33" d="100"/>
      </p:scale>
      <p:origin x="0" y="3990"/>
    </p:cViewPr>
  </p:outlineViewPr>
  <p:notesTextViewPr>
    <p:cViewPr>
      <p:scale>
        <a:sx n="100" d="100"/>
        <a:sy n="100" d="100"/>
      </p:scale>
      <p:origin x="0" y="-152"/>
    </p:cViewPr>
  </p:notesTextViewPr>
  <p:gridSpacing cx="72237" cy="72237"/>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lip Boen" userId="f3ba5a88-dbd6-47dd-871a-e364d5b391b4" providerId="ADAL" clId="{70B59993-E8D3-4CB5-9293-02D48AEAC707}"/>
    <pc:docChg chg="undo custSel addSld delSld modSld">
      <pc:chgData name="Filip Boen" userId="f3ba5a88-dbd6-47dd-871a-e364d5b391b4" providerId="ADAL" clId="{70B59993-E8D3-4CB5-9293-02D48AEAC707}" dt="2022-03-25T14:39:31.456" v="7072" actId="14861"/>
      <pc:docMkLst>
        <pc:docMk/>
      </pc:docMkLst>
      <pc:sldChg chg="addSp delSp modSp">
        <pc:chgData name="Filip Boen" userId="f3ba5a88-dbd6-47dd-871a-e364d5b391b4" providerId="ADAL" clId="{70B59993-E8D3-4CB5-9293-02D48AEAC707}" dt="2022-03-25T14:08:20.942" v="4440"/>
        <pc:sldMkLst>
          <pc:docMk/>
          <pc:sldMk cId="3120472011" sldId="500"/>
        </pc:sldMkLst>
        <pc:spChg chg="mod">
          <ac:chgData name="Filip Boen" userId="f3ba5a88-dbd6-47dd-871a-e364d5b391b4" providerId="ADAL" clId="{70B59993-E8D3-4CB5-9293-02D48AEAC707}" dt="2022-03-25T13:34:07.740" v="1415" actId="20577"/>
          <ac:spMkLst>
            <pc:docMk/>
            <pc:sldMk cId="3120472011" sldId="500"/>
            <ac:spMk id="10" creationId="{00000000-0000-0000-0000-000000000000}"/>
          </ac:spMkLst>
        </pc:spChg>
        <pc:spChg chg="mod">
          <ac:chgData name="Filip Boen" userId="f3ba5a88-dbd6-47dd-871a-e364d5b391b4" providerId="ADAL" clId="{70B59993-E8D3-4CB5-9293-02D48AEAC707}" dt="2022-03-15T15:45:53.705" v="49" actId="20577"/>
          <ac:spMkLst>
            <pc:docMk/>
            <pc:sldMk cId="3120472011" sldId="500"/>
            <ac:spMk id="16" creationId="{00000000-0000-0000-0000-000000000000}"/>
          </ac:spMkLst>
        </pc:spChg>
        <pc:picChg chg="del">
          <ac:chgData name="Filip Boen" userId="f3ba5a88-dbd6-47dd-871a-e364d5b391b4" providerId="ADAL" clId="{70B59993-E8D3-4CB5-9293-02D48AEAC707}" dt="2022-03-15T15:45:55.987" v="50"/>
          <ac:picMkLst>
            <pc:docMk/>
            <pc:sldMk cId="3120472011" sldId="500"/>
            <ac:picMk id="2" creationId="{8B0A2545-3CB2-4450-8416-52DEEA30DEA8}"/>
          </ac:picMkLst>
        </pc:picChg>
        <pc:picChg chg="add mod">
          <ac:chgData name="Filip Boen" userId="f3ba5a88-dbd6-47dd-871a-e364d5b391b4" providerId="ADAL" clId="{70B59993-E8D3-4CB5-9293-02D48AEAC707}" dt="2022-03-25T13:38:05.783" v="1731" actId="1076"/>
          <ac:picMkLst>
            <pc:docMk/>
            <pc:sldMk cId="3120472011" sldId="500"/>
            <ac:picMk id="1026" creationId="{8C7CA0A5-9B77-4F0D-97BC-4197B04106D0}"/>
          </ac:picMkLst>
        </pc:picChg>
        <pc:picChg chg="add del mod">
          <ac:chgData name="Filip Boen" userId="f3ba5a88-dbd6-47dd-871a-e364d5b391b4" providerId="ADAL" clId="{70B59993-E8D3-4CB5-9293-02D48AEAC707}" dt="2022-03-25T14:08:20.942" v="4440"/>
          <ac:picMkLst>
            <pc:docMk/>
            <pc:sldMk cId="3120472011" sldId="500"/>
            <ac:picMk id="1028" creationId="{38AA946F-7418-4E24-8E56-3322267E66AF}"/>
          </ac:picMkLst>
        </pc:picChg>
      </pc:sldChg>
      <pc:sldChg chg="addSp delSp modSp modNotes modNotesTx">
        <pc:chgData name="Filip Boen" userId="f3ba5a88-dbd6-47dd-871a-e364d5b391b4" providerId="ADAL" clId="{70B59993-E8D3-4CB5-9293-02D48AEAC707}" dt="2022-03-25T13:37:40.511" v="1728" actId="14100"/>
        <pc:sldMkLst>
          <pc:docMk/>
          <pc:sldMk cId="3972013265" sldId="993"/>
        </pc:sldMkLst>
        <pc:spChg chg="mod">
          <ac:chgData name="Filip Boen" userId="f3ba5a88-dbd6-47dd-871a-e364d5b391b4" providerId="ADAL" clId="{70B59993-E8D3-4CB5-9293-02D48AEAC707}" dt="2022-03-25T13:37:27.328" v="1727" actId="1076"/>
          <ac:spMkLst>
            <pc:docMk/>
            <pc:sldMk cId="3972013265" sldId="993"/>
            <ac:spMk id="9" creationId="{9E1FB00C-FB00-47C6-88BF-17239AD5F695}"/>
          </ac:spMkLst>
        </pc:spChg>
        <pc:picChg chg="del">
          <ac:chgData name="Filip Boen" userId="f3ba5a88-dbd6-47dd-871a-e364d5b391b4" providerId="ADAL" clId="{70B59993-E8D3-4CB5-9293-02D48AEAC707}" dt="2022-03-15T15:46:27.084" v="119"/>
          <ac:picMkLst>
            <pc:docMk/>
            <pc:sldMk cId="3972013265" sldId="993"/>
            <ac:picMk id="2" creationId="{355F5659-ED30-4705-A204-E201E59B00F8}"/>
          </ac:picMkLst>
        </pc:picChg>
        <pc:picChg chg="add mod">
          <ac:chgData name="Filip Boen" userId="f3ba5a88-dbd6-47dd-871a-e364d5b391b4" providerId="ADAL" clId="{70B59993-E8D3-4CB5-9293-02D48AEAC707}" dt="2022-03-25T13:37:40.511" v="1728" actId="14100"/>
          <ac:picMkLst>
            <pc:docMk/>
            <pc:sldMk cId="3972013265" sldId="993"/>
            <ac:picMk id="6" creationId="{82863659-D7F4-4AE3-9E59-D8F40B35C490}"/>
          </ac:picMkLst>
        </pc:picChg>
      </pc:sldChg>
      <pc:sldChg chg="addSp delSp modSp modAnim modNotes modNotesTx">
        <pc:chgData name="Filip Boen" userId="f3ba5a88-dbd6-47dd-871a-e364d5b391b4" providerId="ADAL" clId="{70B59993-E8D3-4CB5-9293-02D48AEAC707}" dt="2022-03-25T14:08:30.318" v="4455" actId="14861"/>
        <pc:sldMkLst>
          <pc:docMk/>
          <pc:sldMk cId="649956759" sldId="1021"/>
        </pc:sldMkLst>
        <pc:spChg chg="mod">
          <ac:chgData name="Filip Boen" userId="f3ba5a88-dbd6-47dd-871a-e364d5b391b4" providerId="ADAL" clId="{70B59993-E8D3-4CB5-9293-02D48AEAC707}" dt="2022-03-15T15:54:45.440" v="643" actId="1076"/>
          <ac:spMkLst>
            <pc:docMk/>
            <pc:sldMk cId="649956759" sldId="1021"/>
            <ac:spMk id="7" creationId="{E16374FD-3178-4334-92FB-6FF2D87998B8}"/>
          </ac:spMkLst>
        </pc:spChg>
        <pc:spChg chg="mod">
          <ac:chgData name="Filip Boen" userId="f3ba5a88-dbd6-47dd-871a-e364d5b391b4" providerId="ADAL" clId="{70B59993-E8D3-4CB5-9293-02D48AEAC707}" dt="2022-03-25T14:05:33.342" v="4429" actId="20577"/>
          <ac:spMkLst>
            <pc:docMk/>
            <pc:sldMk cId="649956759" sldId="1021"/>
            <ac:spMk id="9" creationId="{9E1FB00C-FB00-47C6-88BF-17239AD5F695}"/>
          </ac:spMkLst>
        </pc:spChg>
        <pc:picChg chg="add mod">
          <ac:chgData name="Filip Boen" userId="f3ba5a88-dbd6-47dd-871a-e364d5b391b4" providerId="ADAL" clId="{70B59993-E8D3-4CB5-9293-02D48AEAC707}" dt="2022-03-25T14:08:30.318" v="4455" actId="14861"/>
          <ac:picMkLst>
            <pc:docMk/>
            <pc:sldMk cId="649956759" sldId="1021"/>
            <ac:picMk id="5" creationId="{3CB9DE94-8844-4E88-BF1C-3B4B87297AA3}"/>
          </ac:picMkLst>
        </pc:picChg>
        <pc:picChg chg="del">
          <ac:chgData name="Filip Boen" userId="f3ba5a88-dbd6-47dd-871a-e364d5b391b4" providerId="ADAL" clId="{70B59993-E8D3-4CB5-9293-02D48AEAC707}" dt="2022-03-15T15:54:47.247" v="644"/>
          <ac:picMkLst>
            <pc:docMk/>
            <pc:sldMk cId="649956759" sldId="1021"/>
            <ac:picMk id="1026" creationId="{023A3056-EEEB-4FE3-AF29-CB7CB7DE3861}"/>
          </ac:picMkLst>
        </pc:picChg>
      </pc:sldChg>
      <pc:sldChg chg="modSp modAnim modNotes modNotesTx">
        <pc:chgData name="Filip Boen" userId="f3ba5a88-dbd6-47dd-871a-e364d5b391b4" providerId="ADAL" clId="{70B59993-E8D3-4CB5-9293-02D48AEAC707}" dt="2022-03-25T14:12:14.693" v="4918" actId="20577"/>
        <pc:sldMkLst>
          <pc:docMk/>
          <pc:sldMk cId="218618818" sldId="1022"/>
        </pc:sldMkLst>
        <pc:spChg chg="mod">
          <ac:chgData name="Filip Boen" userId="f3ba5a88-dbd6-47dd-871a-e364d5b391b4" providerId="ADAL" clId="{70B59993-E8D3-4CB5-9293-02D48AEAC707}" dt="2022-03-15T15:57:30.124" v="704" actId="20577"/>
          <ac:spMkLst>
            <pc:docMk/>
            <pc:sldMk cId="218618818" sldId="1022"/>
            <ac:spMk id="7" creationId="{E16374FD-3178-4334-92FB-6FF2D87998B8}"/>
          </ac:spMkLst>
        </pc:spChg>
        <pc:spChg chg="mod">
          <ac:chgData name="Filip Boen" userId="f3ba5a88-dbd6-47dd-871a-e364d5b391b4" providerId="ADAL" clId="{70B59993-E8D3-4CB5-9293-02D48AEAC707}" dt="2022-03-25T14:12:14.693" v="4918" actId="20577"/>
          <ac:spMkLst>
            <pc:docMk/>
            <pc:sldMk cId="218618818" sldId="1022"/>
            <ac:spMk id="9" creationId="{9E1FB00C-FB00-47C6-88BF-17239AD5F695}"/>
          </ac:spMkLst>
        </pc:spChg>
        <pc:spChg chg="mod">
          <ac:chgData name="Filip Boen" userId="f3ba5a88-dbd6-47dd-871a-e364d5b391b4" providerId="ADAL" clId="{70B59993-E8D3-4CB5-9293-02D48AEAC707}" dt="2022-03-15T15:58:14.625" v="889" actId="20577"/>
          <ac:spMkLst>
            <pc:docMk/>
            <pc:sldMk cId="218618818" sldId="1022"/>
            <ac:spMk id="10" creationId="{8F590BBE-DFF9-4E01-91C4-3D5760711361}"/>
          </ac:spMkLst>
        </pc:spChg>
      </pc:sldChg>
      <pc:sldChg chg="modSp modAnim modNotes modNotesTx">
        <pc:chgData name="Filip Boen" userId="f3ba5a88-dbd6-47dd-871a-e364d5b391b4" providerId="ADAL" clId="{70B59993-E8D3-4CB5-9293-02D48AEAC707}" dt="2022-03-25T14:06:00.293" v="4432"/>
        <pc:sldMkLst>
          <pc:docMk/>
          <pc:sldMk cId="1099650180" sldId="1030"/>
        </pc:sldMkLst>
        <pc:spChg chg="mod">
          <ac:chgData name="Filip Boen" userId="f3ba5a88-dbd6-47dd-871a-e364d5b391b4" providerId="ADAL" clId="{70B59993-E8D3-4CB5-9293-02D48AEAC707}" dt="2022-03-25T13:55:02.303" v="3669" actId="179"/>
          <ac:spMkLst>
            <pc:docMk/>
            <pc:sldMk cId="1099650180" sldId="1030"/>
            <ac:spMk id="9" creationId="{9E1FB00C-FB00-47C6-88BF-17239AD5F695}"/>
          </ac:spMkLst>
        </pc:spChg>
        <pc:spChg chg="mod">
          <ac:chgData name="Filip Boen" userId="f3ba5a88-dbd6-47dd-871a-e364d5b391b4" providerId="ADAL" clId="{70B59993-E8D3-4CB5-9293-02D48AEAC707}" dt="2022-03-15T15:51:44.450" v="409" actId="20577"/>
          <ac:spMkLst>
            <pc:docMk/>
            <pc:sldMk cId="1099650180" sldId="1030"/>
            <ac:spMk id="10" creationId="{8F590BBE-DFF9-4E01-91C4-3D5760711361}"/>
          </ac:spMkLst>
        </pc:spChg>
      </pc:sldChg>
      <pc:sldChg chg="modSp modNotes modNotesTx">
        <pc:chgData name="Filip Boen" userId="f3ba5a88-dbd6-47dd-871a-e364d5b391b4" providerId="ADAL" clId="{70B59993-E8D3-4CB5-9293-02D48AEAC707}" dt="2022-03-25T13:55:21.400" v="3670" actId="179"/>
        <pc:sldMkLst>
          <pc:docMk/>
          <pc:sldMk cId="1917558237" sldId="1039"/>
        </pc:sldMkLst>
        <pc:spChg chg="mod">
          <ac:chgData name="Filip Boen" userId="f3ba5a88-dbd6-47dd-871a-e364d5b391b4" providerId="ADAL" clId="{70B59993-E8D3-4CB5-9293-02D48AEAC707}" dt="2022-03-25T13:41:56.899" v="2193" actId="20577"/>
          <ac:spMkLst>
            <pc:docMk/>
            <pc:sldMk cId="1917558237" sldId="1039"/>
            <ac:spMk id="7" creationId="{E16374FD-3178-4334-92FB-6FF2D87998B8}"/>
          </ac:spMkLst>
        </pc:spChg>
        <pc:spChg chg="mod">
          <ac:chgData name="Filip Boen" userId="f3ba5a88-dbd6-47dd-871a-e364d5b391b4" providerId="ADAL" clId="{70B59993-E8D3-4CB5-9293-02D48AEAC707}" dt="2022-03-25T13:55:21.400" v="3670" actId="179"/>
          <ac:spMkLst>
            <pc:docMk/>
            <pc:sldMk cId="1917558237" sldId="1039"/>
            <ac:spMk id="9" creationId="{9E1FB00C-FB00-47C6-88BF-17239AD5F695}"/>
          </ac:spMkLst>
        </pc:spChg>
        <pc:spChg chg="mod">
          <ac:chgData name="Filip Boen" userId="f3ba5a88-dbd6-47dd-871a-e364d5b391b4" providerId="ADAL" clId="{70B59993-E8D3-4CB5-9293-02D48AEAC707}" dt="2022-03-25T13:39:27.627" v="1763" actId="20577"/>
          <ac:spMkLst>
            <pc:docMk/>
            <pc:sldMk cId="1917558237" sldId="1039"/>
            <ac:spMk id="10" creationId="{8F590BBE-DFF9-4E01-91C4-3D5760711361}"/>
          </ac:spMkLst>
        </pc:spChg>
      </pc:sldChg>
      <pc:sldChg chg="addSp delSp modSp modAnim modNotes modNotesTx">
        <pc:chgData name="Filip Boen" userId="f3ba5a88-dbd6-47dd-871a-e364d5b391b4" providerId="ADAL" clId="{70B59993-E8D3-4CB5-9293-02D48AEAC707}" dt="2022-03-25T14:06:04.437" v="4435"/>
        <pc:sldMkLst>
          <pc:docMk/>
          <pc:sldMk cId="3928191910" sldId="1041"/>
        </pc:sldMkLst>
        <pc:spChg chg="mod">
          <ac:chgData name="Filip Boen" userId="f3ba5a88-dbd6-47dd-871a-e364d5b391b4" providerId="ADAL" clId="{70B59993-E8D3-4CB5-9293-02D48AEAC707}" dt="2022-03-25T14:00:44.096" v="4088" actId="1076"/>
          <ac:spMkLst>
            <pc:docMk/>
            <pc:sldMk cId="3928191910" sldId="1041"/>
            <ac:spMk id="9" creationId="{9E1FB00C-FB00-47C6-88BF-17239AD5F695}"/>
          </ac:spMkLst>
        </pc:spChg>
        <pc:spChg chg="mod">
          <ac:chgData name="Filip Boen" userId="f3ba5a88-dbd6-47dd-871a-e364d5b391b4" providerId="ADAL" clId="{70B59993-E8D3-4CB5-9293-02D48AEAC707}" dt="2022-03-15T15:52:42.731" v="472" actId="20577"/>
          <ac:spMkLst>
            <pc:docMk/>
            <pc:sldMk cId="3928191910" sldId="1041"/>
            <ac:spMk id="10" creationId="{8F590BBE-DFF9-4E01-91C4-3D5760711361}"/>
          </ac:spMkLst>
        </pc:spChg>
        <pc:picChg chg="add mod">
          <ac:chgData name="Filip Boen" userId="f3ba5a88-dbd6-47dd-871a-e364d5b391b4" providerId="ADAL" clId="{70B59993-E8D3-4CB5-9293-02D48AEAC707}" dt="2022-03-25T14:00:56.336" v="4102" actId="14861"/>
          <ac:picMkLst>
            <pc:docMk/>
            <pc:sldMk cId="3928191910" sldId="1041"/>
            <ac:picMk id="2050" creationId="{273B836D-60FF-4ACA-B11B-2137181F0C23}"/>
          </ac:picMkLst>
        </pc:picChg>
        <pc:picChg chg="del">
          <ac:chgData name="Filip Boen" userId="f3ba5a88-dbd6-47dd-871a-e364d5b391b4" providerId="ADAL" clId="{70B59993-E8D3-4CB5-9293-02D48AEAC707}" dt="2022-03-15T15:52:34.783" v="414"/>
          <ac:picMkLst>
            <pc:docMk/>
            <pc:sldMk cId="3928191910" sldId="1041"/>
            <ac:picMk id="2052" creationId="{026BD4A4-47A7-4F59-B5C0-9121B542293F}"/>
          </ac:picMkLst>
        </pc:picChg>
      </pc:sldChg>
      <pc:sldChg chg="delSp modSp modAnim modNotes modNotesTx">
        <pc:chgData name="Filip Boen" userId="f3ba5a88-dbd6-47dd-871a-e364d5b391b4" providerId="ADAL" clId="{70B59993-E8D3-4CB5-9293-02D48AEAC707}" dt="2022-03-25T14:22:42.763" v="5617" actId="20577"/>
        <pc:sldMkLst>
          <pc:docMk/>
          <pc:sldMk cId="512315234" sldId="1042"/>
        </pc:sldMkLst>
        <pc:spChg chg="mod">
          <ac:chgData name="Filip Boen" userId="f3ba5a88-dbd6-47dd-871a-e364d5b391b4" providerId="ADAL" clId="{70B59993-E8D3-4CB5-9293-02D48AEAC707}" dt="2022-03-15T15:59:22.467" v="947" actId="20577"/>
          <ac:spMkLst>
            <pc:docMk/>
            <pc:sldMk cId="512315234" sldId="1042"/>
            <ac:spMk id="7" creationId="{E16374FD-3178-4334-92FB-6FF2D87998B8}"/>
          </ac:spMkLst>
        </pc:spChg>
        <pc:spChg chg="mod">
          <ac:chgData name="Filip Boen" userId="f3ba5a88-dbd6-47dd-871a-e364d5b391b4" providerId="ADAL" clId="{70B59993-E8D3-4CB5-9293-02D48AEAC707}" dt="2022-03-25T14:22:42.763" v="5617" actId="20577"/>
          <ac:spMkLst>
            <pc:docMk/>
            <pc:sldMk cId="512315234" sldId="1042"/>
            <ac:spMk id="9" creationId="{9E1FB00C-FB00-47C6-88BF-17239AD5F695}"/>
          </ac:spMkLst>
        </pc:spChg>
        <pc:spChg chg="mod">
          <ac:chgData name="Filip Boen" userId="f3ba5a88-dbd6-47dd-871a-e364d5b391b4" providerId="ADAL" clId="{70B59993-E8D3-4CB5-9293-02D48AEAC707}" dt="2022-03-15T15:59:44.866" v="1078" actId="20577"/>
          <ac:spMkLst>
            <pc:docMk/>
            <pc:sldMk cId="512315234" sldId="1042"/>
            <ac:spMk id="10" creationId="{8F590BBE-DFF9-4E01-91C4-3D5760711361}"/>
          </ac:spMkLst>
        </pc:spChg>
        <pc:picChg chg="del">
          <ac:chgData name="Filip Boen" userId="f3ba5a88-dbd6-47dd-871a-e364d5b391b4" providerId="ADAL" clId="{70B59993-E8D3-4CB5-9293-02D48AEAC707}" dt="2022-03-15T15:59:50.550" v="1081"/>
          <ac:picMkLst>
            <pc:docMk/>
            <pc:sldMk cId="512315234" sldId="1042"/>
            <ac:picMk id="8" creationId="{86C36EEA-67F6-4AC2-8F7F-F7FFD3265C1B}"/>
          </ac:picMkLst>
        </pc:picChg>
      </pc:sldChg>
      <pc:sldChg chg="delSp modSp modAnim modNotes modNotesTx">
        <pc:chgData name="Filip Boen" userId="f3ba5a88-dbd6-47dd-871a-e364d5b391b4" providerId="ADAL" clId="{70B59993-E8D3-4CB5-9293-02D48AEAC707}" dt="2022-03-25T14:30:27.171" v="6500" actId="20577"/>
        <pc:sldMkLst>
          <pc:docMk/>
          <pc:sldMk cId="985860568" sldId="1044"/>
        </pc:sldMkLst>
        <pc:spChg chg="mod">
          <ac:chgData name="Filip Boen" userId="f3ba5a88-dbd6-47dd-871a-e364d5b391b4" providerId="ADAL" clId="{70B59993-E8D3-4CB5-9293-02D48AEAC707}" dt="2022-03-15T16:00:45.116" v="1136" actId="20577"/>
          <ac:spMkLst>
            <pc:docMk/>
            <pc:sldMk cId="985860568" sldId="1044"/>
            <ac:spMk id="7" creationId="{E16374FD-3178-4334-92FB-6FF2D87998B8}"/>
          </ac:spMkLst>
        </pc:spChg>
        <pc:spChg chg="mod">
          <ac:chgData name="Filip Boen" userId="f3ba5a88-dbd6-47dd-871a-e364d5b391b4" providerId="ADAL" clId="{70B59993-E8D3-4CB5-9293-02D48AEAC707}" dt="2022-03-25T14:30:27.171" v="6500" actId="20577"/>
          <ac:spMkLst>
            <pc:docMk/>
            <pc:sldMk cId="985860568" sldId="1044"/>
            <ac:spMk id="8" creationId="{16853ED1-B94B-44B8-AB0E-2DCF26D35E70}"/>
          </ac:spMkLst>
        </pc:spChg>
        <pc:spChg chg="mod">
          <ac:chgData name="Filip Boen" userId="f3ba5a88-dbd6-47dd-871a-e364d5b391b4" providerId="ADAL" clId="{70B59993-E8D3-4CB5-9293-02D48AEAC707}" dt="2022-03-15T16:01:32.503" v="1390" actId="20577"/>
          <ac:spMkLst>
            <pc:docMk/>
            <pc:sldMk cId="985860568" sldId="1044"/>
            <ac:spMk id="10" creationId="{8F590BBE-DFF9-4E01-91C4-3D5760711361}"/>
          </ac:spMkLst>
        </pc:spChg>
        <pc:picChg chg="del mod">
          <ac:chgData name="Filip Boen" userId="f3ba5a88-dbd6-47dd-871a-e364d5b391b4" providerId="ADAL" clId="{70B59993-E8D3-4CB5-9293-02D48AEAC707}" dt="2022-03-15T16:01:37.662" v="1392"/>
          <ac:picMkLst>
            <pc:docMk/>
            <pc:sldMk cId="985860568" sldId="1044"/>
            <ac:picMk id="3076" creationId="{772C501F-B5ED-4E90-B04B-7B8D0DB79D4C}"/>
          </ac:picMkLst>
        </pc:picChg>
      </pc:sldChg>
      <pc:sldChg chg="addSp delSp modSp modNotes modNotesTx">
        <pc:chgData name="Filip Boen" userId="f3ba5a88-dbd6-47dd-871a-e364d5b391b4" providerId="ADAL" clId="{70B59993-E8D3-4CB5-9293-02D48AEAC707}" dt="2022-03-25T14:39:31.456" v="7072" actId="14861"/>
        <pc:sldMkLst>
          <pc:docMk/>
          <pc:sldMk cId="1506880143" sldId="1045"/>
        </pc:sldMkLst>
        <pc:spChg chg="mod">
          <ac:chgData name="Filip Boen" userId="f3ba5a88-dbd6-47dd-871a-e364d5b391b4" providerId="ADAL" clId="{70B59993-E8D3-4CB5-9293-02D48AEAC707}" dt="2022-03-15T16:03:57.436" v="1412" actId="20577"/>
          <ac:spMkLst>
            <pc:docMk/>
            <pc:sldMk cId="1506880143" sldId="1045"/>
            <ac:spMk id="3" creationId="{FF0B47A5-5C15-499A-9CCD-8D57EC417585}"/>
          </ac:spMkLst>
        </pc:spChg>
        <pc:spChg chg="add mod">
          <ac:chgData name="Filip Boen" userId="f3ba5a88-dbd6-47dd-871a-e364d5b391b4" providerId="ADAL" clId="{70B59993-E8D3-4CB5-9293-02D48AEAC707}" dt="2022-03-25T14:33:52.775" v="7001" actId="20577"/>
          <ac:spMkLst>
            <pc:docMk/>
            <pc:sldMk cId="1506880143" sldId="1045"/>
            <ac:spMk id="4" creationId="{15EB2DB0-754F-4197-B1B8-583DEA90745E}"/>
          </ac:spMkLst>
        </pc:spChg>
        <pc:picChg chg="del">
          <ac:chgData name="Filip Boen" userId="f3ba5a88-dbd6-47dd-871a-e364d5b391b4" providerId="ADAL" clId="{70B59993-E8D3-4CB5-9293-02D48AEAC707}" dt="2022-03-15T16:03:43.255" v="1410"/>
          <ac:picMkLst>
            <pc:docMk/>
            <pc:sldMk cId="1506880143" sldId="1045"/>
            <ac:picMk id="4" creationId="{52D3A16E-E834-4E01-8EF5-224F377D874E}"/>
          </ac:picMkLst>
        </pc:picChg>
        <pc:picChg chg="add del mod">
          <ac:chgData name="Filip Boen" userId="f3ba5a88-dbd6-47dd-871a-e364d5b391b4" providerId="ADAL" clId="{70B59993-E8D3-4CB5-9293-02D48AEAC707}" dt="2022-03-25T14:39:24.830" v="7027"/>
          <ac:picMkLst>
            <pc:docMk/>
            <pc:sldMk cId="1506880143" sldId="1045"/>
            <ac:picMk id="3074" creationId="{9047D8F9-B274-4F38-96A7-94283A00133B}"/>
          </ac:picMkLst>
        </pc:picChg>
        <pc:picChg chg="add del">
          <ac:chgData name="Filip Boen" userId="f3ba5a88-dbd6-47dd-871a-e364d5b391b4" providerId="ADAL" clId="{70B59993-E8D3-4CB5-9293-02D48AEAC707}" dt="2022-03-25T14:38:16.097" v="7022"/>
          <ac:picMkLst>
            <pc:docMk/>
            <pc:sldMk cId="1506880143" sldId="1045"/>
            <ac:picMk id="3076" creationId="{47E2B043-0B6C-4234-AEF0-21D8D18B4966}"/>
          </ac:picMkLst>
        </pc:picChg>
        <pc:picChg chg="add mod">
          <ac:chgData name="Filip Boen" userId="f3ba5a88-dbd6-47dd-871a-e364d5b391b4" providerId="ADAL" clId="{70B59993-E8D3-4CB5-9293-02D48AEAC707}" dt="2022-03-25T14:39:31.456" v="7072" actId="14861"/>
          <ac:picMkLst>
            <pc:docMk/>
            <pc:sldMk cId="1506880143" sldId="1045"/>
            <ac:picMk id="3078" creationId="{0004ADE8-FF72-4678-A69A-E97CC6B50692}"/>
          </ac:picMkLst>
        </pc:picChg>
      </pc:sldChg>
      <pc:sldChg chg="addSp delSp modSp add del">
        <pc:chgData name="Filip Boen" userId="f3ba5a88-dbd6-47dd-871a-e364d5b391b4" providerId="ADAL" clId="{70B59993-E8D3-4CB5-9293-02D48AEAC707}" dt="2022-03-25T13:37:44.376" v="1729" actId="2696"/>
        <pc:sldMkLst>
          <pc:docMk/>
          <pc:sldMk cId="520598468" sldId="1046"/>
        </pc:sldMkLst>
        <pc:spChg chg="del">
          <ac:chgData name="Filip Boen" userId="f3ba5a88-dbd6-47dd-871a-e364d5b391b4" providerId="ADAL" clId="{70B59993-E8D3-4CB5-9293-02D48AEAC707}" dt="2022-03-15T15:49:00.216" v="166"/>
          <ac:spMkLst>
            <pc:docMk/>
            <pc:sldMk cId="520598468" sldId="1046"/>
            <ac:spMk id="2" creationId="{9ADB4E8D-DEB5-4D27-993B-FC9D087D6503}"/>
          </ac:spMkLst>
        </pc:spChg>
        <pc:spChg chg="del">
          <ac:chgData name="Filip Boen" userId="f3ba5a88-dbd6-47dd-871a-e364d5b391b4" providerId="ADAL" clId="{70B59993-E8D3-4CB5-9293-02D48AEAC707}" dt="2022-03-15T15:48:50.037" v="162" actId="931"/>
          <ac:spMkLst>
            <pc:docMk/>
            <pc:sldMk cId="520598468" sldId="1046"/>
            <ac:spMk id="3" creationId="{1E71C679-EFBD-4748-9384-DA307D096CBB}"/>
          </ac:spMkLst>
        </pc:spChg>
        <pc:picChg chg="add mod">
          <ac:chgData name="Filip Boen" userId="f3ba5a88-dbd6-47dd-871a-e364d5b391b4" providerId="ADAL" clId="{70B59993-E8D3-4CB5-9293-02D48AEAC707}" dt="2022-03-15T15:48:54.919" v="165" actId="14100"/>
          <ac:picMkLst>
            <pc:docMk/>
            <pc:sldMk cId="520598468" sldId="1046"/>
            <ac:picMk id="5" creationId="{A7677EC7-6645-419E-B889-EAE0609EAD05}"/>
          </ac:picMkLst>
        </pc:picChg>
      </pc:sldChg>
      <pc:sldChg chg="modSp add del modAnim modNotes modNotesTx">
        <pc:chgData name="Filip Boen" userId="f3ba5a88-dbd6-47dd-871a-e364d5b391b4" providerId="ADAL" clId="{70B59993-E8D3-4CB5-9293-02D48AEAC707}" dt="2022-03-25T14:04:02.927" v="4105" actId="2696"/>
        <pc:sldMkLst>
          <pc:docMk/>
          <pc:sldMk cId="3153267230" sldId="1047"/>
        </pc:sldMkLst>
        <pc:spChg chg="mod">
          <ac:chgData name="Filip Boen" userId="f3ba5a88-dbd6-47dd-871a-e364d5b391b4" providerId="ADAL" clId="{70B59993-E8D3-4CB5-9293-02D48AEAC707}" dt="2022-03-15T15:54:02.178" v="560" actId="20577"/>
          <ac:spMkLst>
            <pc:docMk/>
            <pc:sldMk cId="3153267230" sldId="1047"/>
            <ac:spMk id="9" creationId="{9E1FB00C-FB00-47C6-88BF-17239AD5F695}"/>
          </ac:spMkLst>
        </pc:spChg>
        <pc:spChg chg="mod">
          <ac:chgData name="Filip Boen" userId="f3ba5a88-dbd6-47dd-871a-e364d5b391b4" providerId="ADAL" clId="{70B59993-E8D3-4CB5-9293-02D48AEAC707}" dt="2022-03-15T15:53:57.227" v="556" actId="20577"/>
          <ac:spMkLst>
            <pc:docMk/>
            <pc:sldMk cId="3153267230" sldId="1047"/>
            <ac:spMk id="10" creationId="{8F590BBE-DFF9-4E01-91C4-3D5760711361}"/>
          </ac:spMkLst>
        </pc:spChg>
      </pc:sldChg>
      <pc:sldChg chg="addSp delSp modSp add">
        <pc:chgData name="Filip Boen" userId="f3ba5a88-dbd6-47dd-871a-e364d5b391b4" providerId="ADAL" clId="{70B59993-E8D3-4CB5-9293-02D48AEAC707}" dt="2022-03-15T16:02:52.375" v="1407" actId="14100"/>
        <pc:sldMkLst>
          <pc:docMk/>
          <pc:sldMk cId="4017336647" sldId="1048"/>
        </pc:sldMkLst>
        <pc:spChg chg="del">
          <ac:chgData name="Filip Boen" userId="f3ba5a88-dbd6-47dd-871a-e364d5b391b4" providerId="ADAL" clId="{70B59993-E8D3-4CB5-9293-02D48AEAC707}" dt="2022-03-15T16:02:48.546" v="1404" actId="931"/>
          <ac:spMkLst>
            <pc:docMk/>
            <pc:sldMk cId="4017336647" sldId="1048"/>
            <ac:spMk id="3" creationId="{AFBCFCE1-9F99-48C8-8A4E-8CB7F9949DCA}"/>
          </ac:spMkLst>
        </pc:spChg>
        <pc:picChg chg="add mod">
          <ac:chgData name="Filip Boen" userId="f3ba5a88-dbd6-47dd-871a-e364d5b391b4" providerId="ADAL" clId="{70B59993-E8D3-4CB5-9293-02D48AEAC707}" dt="2022-03-15T16:02:52.375" v="1407" actId="14100"/>
          <ac:picMkLst>
            <pc:docMk/>
            <pc:sldMk cId="4017336647" sldId="1048"/>
            <ac:picMk id="5" creationId="{5D18577A-1AB0-4D21-B817-8E935763FEBD}"/>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smtClean="0"/>
            </a:lvl1pPr>
          </a:lstStyle>
          <a:p>
            <a:pPr>
              <a:defRPr/>
            </a:pPr>
            <a:endParaRPr lang="en-GB"/>
          </a:p>
        </p:txBody>
      </p:sp>
      <p:sp>
        <p:nvSpPr>
          <p:cNvPr id="3" name="Date Placeholder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smtClean="0"/>
            </a:lvl1pPr>
          </a:lstStyle>
          <a:p>
            <a:pPr>
              <a:defRPr/>
            </a:pPr>
            <a:fld id="{B1D2B90C-776D-469A-A8A2-18DE75BD3603}" type="datetimeFigureOut">
              <a:rPr lang="en-GB"/>
              <a:pPr>
                <a:defRPr/>
              </a:pPr>
              <a:t>01/08/2022</a:t>
            </a:fld>
            <a:endParaRPr lang="en-GB"/>
          </a:p>
        </p:txBody>
      </p:sp>
      <p:sp>
        <p:nvSpPr>
          <p:cNvPr id="4" name="Footer Placeholder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smtClean="0"/>
            </a:lvl1pPr>
          </a:lstStyle>
          <a:p>
            <a:pPr>
              <a:defRPr/>
            </a:pPr>
            <a:endParaRPr lang="en-GB"/>
          </a:p>
        </p:txBody>
      </p:sp>
      <p:sp>
        <p:nvSpPr>
          <p:cNvPr id="5" name="Slide Number Placeholder 4"/>
          <p:cNvSpPr>
            <a:spLocks noGrp="1"/>
          </p:cNvSpPr>
          <p:nvPr>
            <p:ph type="sldNum" sz="quarter" idx="3"/>
          </p:nvPr>
        </p:nvSpPr>
        <p:spPr>
          <a:xfrm>
            <a:off x="3849689" y="9428164"/>
            <a:ext cx="2946400" cy="496887"/>
          </a:xfrm>
          <a:prstGeom prst="rect">
            <a:avLst/>
          </a:prstGeom>
        </p:spPr>
        <p:txBody>
          <a:bodyPr vert="horz" lIns="91440" tIns="45720" rIns="91440" bIns="45720" rtlCol="0" anchor="b"/>
          <a:lstStyle>
            <a:lvl1pPr algn="r">
              <a:defRPr sz="1200" smtClean="0"/>
            </a:lvl1pPr>
          </a:lstStyle>
          <a:p>
            <a:pPr>
              <a:defRPr/>
            </a:pPr>
            <a:fld id="{1D645871-7ABB-47CC-AF40-5207FD0B05A9}" type="slidenum">
              <a:rPr lang="en-GB"/>
              <a:pPr>
                <a:defRPr/>
              </a:pPr>
              <a:t>‹#›</a:t>
            </a:fld>
            <a:endParaRPr lang="en-GB"/>
          </a:p>
        </p:txBody>
      </p:sp>
    </p:spTree>
    <p:extLst>
      <p:ext uri="{BB962C8B-B14F-4D97-AF65-F5344CB8AC3E}">
        <p14:creationId xmlns:p14="http://schemas.microsoft.com/office/powerpoint/2010/main" val="3752453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ea typeface="ＭＳ Ｐゴシック" charset="-128"/>
              </a:defRPr>
            </a:lvl1pPr>
          </a:lstStyle>
          <a:p>
            <a:pPr>
              <a:defRPr/>
            </a:pPr>
            <a:endParaRPr lang="en-GB"/>
          </a:p>
        </p:txBody>
      </p:sp>
      <p:sp>
        <p:nvSpPr>
          <p:cNvPr id="3" name="Date Placeholder 2"/>
          <p:cNvSpPr>
            <a:spLocks noGrp="1"/>
          </p:cNvSpPr>
          <p:nvPr>
            <p:ph type="dt" idx="1"/>
          </p:nvPr>
        </p:nvSpPr>
        <p:spPr>
          <a:xfrm>
            <a:off x="3849689" y="1"/>
            <a:ext cx="2946400" cy="496889"/>
          </a:xfrm>
          <a:prstGeom prst="rect">
            <a:avLst/>
          </a:prstGeom>
        </p:spPr>
        <p:txBody>
          <a:bodyPr vert="horz" lIns="91440" tIns="45720" rIns="91440" bIns="45720" rtlCol="0"/>
          <a:lstStyle>
            <a:lvl1pPr algn="r">
              <a:defRPr sz="1200">
                <a:ea typeface="ＭＳ Ｐゴシック" charset="-128"/>
              </a:defRPr>
            </a:lvl1pPr>
          </a:lstStyle>
          <a:p>
            <a:pPr>
              <a:defRPr/>
            </a:pPr>
            <a:fld id="{36308773-B399-475F-B46D-C9B103CD1E7E}" type="datetimeFigureOut">
              <a:rPr lang="en-GB"/>
              <a:pPr>
                <a:defRPr/>
              </a:pPr>
              <a:t>01/08/2022</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9451" y="4714877"/>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428164"/>
            <a:ext cx="2946400" cy="496887"/>
          </a:xfrm>
          <a:prstGeom prst="rect">
            <a:avLst/>
          </a:prstGeom>
        </p:spPr>
        <p:txBody>
          <a:bodyPr vert="horz" lIns="91440" tIns="45720" rIns="91440" bIns="45720" rtlCol="0" anchor="b"/>
          <a:lstStyle>
            <a:lvl1pPr algn="l">
              <a:defRPr sz="1200">
                <a:ea typeface="ＭＳ Ｐゴシック" charset="-128"/>
              </a:defRPr>
            </a:lvl1pPr>
          </a:lstStyle>
          <a:p>
            <a:pPr>
              <a:defRPr/>
            </a:pPr>
            <a:endParaRPr lang="en-GB"/>
          </a:p>
        </p:txBody>
      </p:sp>
      <p:sp>
        <p:nvSpPr>
          <p:cNvPr id="7" name="Slide Number Placeholder 6"/>
          <p:cNvSpPr>
            <a:spLocks noGrp="1"/>
          </p:cNvSpPr>
          <p:nvPr>
            <p:ph type="sldNum" sz="quarter" idx="5"/>
          </p:nvPr>
        </p:nvSpPr>
        <p:spPr>
          <a:xfrm>
            <a:off x="3849689" y="9428164"/>
            <a:ext cx="2946400" cy="496887"/>
          </a:xfrm>
          <a:prstGeom prst="rect">
            <a:avLst/>
          </a:prstGeom>
        </p:spPr>
        <p:txBody>
          <a:bodyPr vert="horz" lIns="91440" tIns="45720" rIns="91440" bIns="45720" rtlCol="0" anchor="b"/>
          <a:lstStyle>
            <a:lvl1pPr algn="r">
              <a:defRPr sz="1200">
                <a:ea typeface="ＭＳ Ｐゴシック" charset="-128"/>
              </a:defRPr>
            </a:lvl1pPr>
          </a:lstStyle>
          <a:p>
            <a:pPr>
              <a:defRPr/>
            </a:pPr>
            <a:fld id="{04915706-070A-4707-AA18-DDF1820200B2}" type="slidenum">
              <a:rPr lang="en-GB"/>
              <a:pPr>
                <a:defRPr/>
              </a:pPr>
              <a:t>‹#›</a:t>
            </a:fld>
            <a:endParaRPr lang="en-GB"/>
          </a:p>
        </p:txBody>
      </p:sp>
    </p:spTree>
    <p:extLst>
      <p:ext uri="{BB962C8B-B14F-4D97-AF65-F5344CB8AC3E}">
        <p14:creationId xmlns:p14="http://schemas.microsoft.com/office/powerpoint/2010/main" val="21503311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a:t>
            </a:fld>
            <a:endParaRPr lang="en-GB"/>
          </a:p>
        </p:txBody>
      </p:sp>
    </p:spTree>
    <p:extLst>
      <p:ext uri="{BB962C8B-B14F-4D97-AF65-F5344CB8AC3E}">
        <p14:creationId xmlns:p14="http://schemas.microsoft.com/office/powerpoint/2010/main" val="3792979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role of cognition in performance has a double-edged quality: it has the potential to cause great damage, but can also be harnessed towards transformative ends. In this chapter, we have tried to amplify our understanding of why this is the case by showing that thoughts are structured and are given meaning not just by people’s individuality, but also by the groups of which they are members and which are a basis for their sense of social identity. Moreover, through their power to structure cognition in this way, these social identities prove to be a source of both under- and over-achievement. Either way, they are game-changers.</a:t>
            </a:r>
          </a:p>
          <a:p>
            <a:r>
              <a:rPr lang="en-US" sz="1200" b="0" i="0" u="none" strike="noStrike" kern="1200" baseline="0" dirty="0">
                <a:solidFill>
                  <a:schemeClr val="tx1"/>
                </a:solidFill>
                <a:latin typeface="+mn-lt"/>
                <a:ea typeface="+mn-ea"/>
                <a:cs typeface="+mn-cs"/>
              </a:rPr>
              <a:t>These observations, though, beg one final question. If it is so important, why is social identity routinely overlooked when psychologists focus on matters of cognition? One might think that this link would be a no-brainer (especially in the field of sport, where threat and team dynamics abound). Clearly, though, it is not. In part, this a reflection of the individualistic model of the person that is dominant in North America, where many of the most influential ideas about cognition (and sport psychology) were developed (</a:t>
            </a:r>
            <a:r>
              <a:rPr lang="en-US" sz="1200" b="0" i="0" u="none" strike="noStrike" kern="1200" baseline="0" dirty="0" err="1">
                <a:solidFill>
                  <a:schemeClr val="tx1"/>
                </a:solidFill>
                <a:latin typeface="+mn-lt"/>
                <a:ea typeface="+mn-ea"/>
                <a:cs typeface="+mn-cs"/>
              </a:rPr>
              <a:t>Pepitone</a:t>
            </a:r>
            <a:r>
              <a:rPr lang="en-US" sz="1200" b="0" i="0" u="none" strike="noStrike" kern="1200" baseline="0" dirty="0">
                <a:solidFill>
                  <a:schemeClr val="tx1"/>
                </a:solidFill>
                <a:latin typeface="+mn-lt"/>
                <a:ea typeface="+mn-ea"/>
                <a:cs typeface="+mn-cs"/>
              </a:rPr>
              <a:t>, 1981). Indeed, as we noted above, in line with this metatheoretical bent, for decades the field has seen calls for researchers and thinkers in the field to go more and more micro (e.g., see Zani &amp; Rossi, 1991). </a:t>
            </a:r>
          </a:p>
          <a:p>
            <a:r>
              <a:rPr lang="en-US" sz="1200" b="0" i="0" u="none" strike="noStrike" kern="1200" baseline="0" dirty="0">
                <a:solidFill>
                  <a:schemeClr val="tx1"/>
                </a:solidFill>
                <a:latin typeface="+mn-lt"/>
                <a:ea typeface="+mn-ea"/>
                <a:cs typeface="+mn-cs"/>
              </a:rPr>
              <a:t>Given this, it should come as no surprise that those working in the field of performance and sport psychology generally fail to </a:t>
            </a:r>
            <a:r>
              <a:rPr lang="en-US" sz="1200" b="0" i="0" u="none" strike="noStrike" kern="1200" baseline="0" dirty="0" err="1">
                <a:solidFill>
                  <a:schemeClr val="tx1"/>
                </a:solidFill>
                <a:latin typeface="+mn-lt"/>
                <a:ea typeface="+mn-ea"/>
                <a:cs typeface="+mn-cs"/>
              </a:rPr>
              <a:t>conceptualise</a:t>
            </a:r>
            <a:r>
              <a:rPr lang="en-US" sz="1200" b="0" i="0" u="none" strike="noStrike" kern="1200" baseline="0" dirty="0">
                <a:solidFill>
                  <a:schemeClr val="tx1"/>
                </a:solidFill>
                <a:latin typeface="+mn-lt"/>
                <a:ea typeface="+mn-ea"/>
                <a:cs typeface="+mn-cs"/>
              </a:rPr>
              <a:t> athletes and their thinking as products of group life and the social sense of self that it engenders. Nevertheless, this chapter is an exhortation to change this state of affairs and for researchers to invest in the task of bringing a properly social model of the human subject to bear on the analysis of cognition in sport. Indeed, doing so would put us in a better position to make advances both on the field of play and in the field of psychology.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04915706-070A-4707-AA18-DDF1820200B2}" type="slidenum">
              <a:rPr lang="en-GB" smtClean="0"/>
              <a:pPr>
                <a:defRPr/>
              </a:pPr>
              <a:t>11</a:t>
            </a:fld>
            <a:endParaRPr lang="en-GB"/>
          </a:p>
        </p:txBody>
      </p:sp>
    </p:spTree>
    <p:extLst>
      <p:ext uri="{BB962C8B-B14F-4D97-AF65-F5344CB8AC3E}">
        <p14:creationId xmlns:p14="http://schemas.microsoft.com/office/powerpoint/2010/main" val="41006313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I really have a point to prove but it can become a mental problem if you think about it too much. There is too much pressure on the track, too much expectation. Each time I am on the track, people expect me to win and beat the world record. (</a:t>
            </a:r>
            <a:r>
              <a:rPr lang="en-US" sz="1200" b="0" i="0" u="none" strike="noStrike" kern="1200" baseline="0" dirty="0" err="1">
                <a:solidFill>
                  <a:schemeClr val="tx1"/>
                </a:solidFill>
                <a:latin typeface="+mn-lt"/>
                <a:ea typeface="+mn-ea"/>
                <a:cs typeface="+mn-cs"/>
              </a:rPr>
              <a:t>Asafa</a:t>
            </a:r>
            <a:r>
              <a:rPr lang="en-US" sz="1200" b="0" i="0" u="none" strike="noStrike" kern="1200" baseline="0" dirty="0">
                <a:solidFill>
                  <a:schemeClr val="tx1"/>
                </a:solidFill>
                <a:latin typeface="+mn-lt"/>
                <a:ea typeface="+mn-ea"/>
                <a:cs typeface="+mn-cs"/>
              </a:rPr>
              <a:t> Powell, former 100 </a:t>
            </a:r>
            <a:r>
              <a:rPr lang="en-US" sz="1200" b="0" i="0" u="none" strike="noStrike" kern="1200" baseline="0" dirty="0" err="1">
                <a:solidFill>
                  <a:schemeClr val="tx1"/>
                </a:solidFill>
                <a:latin typeface="+mn-lt"/>
                <a:ea typeface="+mn-ea"/>
                <a:cs typeface="+mn-cs"/>
              </a:rPr>
              <a:t>metre</a:t>
            </a:r>
            <a:r>
              <a:rPr lang="en-US" sz="1200" b="0" i="0" u="none" strike="noStrike" kern="1200" baseline="0" dirty="0">
                <a:solidFill>
                  <a:schemeClr val="tx1"/>
                </a:solidFill>
                <a:latin typeface="+mn-lt"/>
                <a:ea typeface="+mn-ea"/>
                <a:cs typeface="+mn-cs"/>
              </a:rPr>
              <a:t> Gold </a:t>
            </a:r>
            <a:r>
              <a:rPr lang="en-US" sz="1200" b="0" i="0" u="none" strike="noStrike" kern="1200" baseline="0" dirty="0" err="1">
                <a:solidFill>
                  <a:schemeClr val="tx1"/>
                </a:solidFill>
                <a:latin typeface="+mn-lt"/>
                <a:ea typeface="+mn-ea"/>
                <a:cs typeface="+mn-cs"/>
              </a:rPr>
              <a:t>Medallist</a:t>
            </a:r>
            <a:r>
              <a:rPr lang="en-US" sz="1200" b="0" i="0" u="none" strike="noStrike" kern="1200" baseline="0" dirty="0">
                <a:solidFill>
                  <a:schemeClr val="tx1"/>
                </a:solidFill>
                <a:latin typeface="+mn-lt"/>
                <a:ea typeface="+mn-ea"/>
                <a:cs typeface="+mn-cs"/>
              </a:rPr>
              <a:t>, cited in Broadbent, 2007)</a:t>
            </a:r>
          </a:p>
          <a:p>
            <a:r>
              <a:rPr lang="en-US" sz="1200" b="0" i="0" u="none" strike="noStrike" kern="1200" baseline="0" dirty="0">
                <a:solidFill>
                  <a:schemeClr val="tx1"/>
                </a:solidFill>
                <a:latin typeface="+mn-lt"/>
                <a:ea typeface="+mn-ea"/>
                <a:cs typeface="+mn-cs"/>
              </a:rPr>
              <a:t>Thoughts are not incidental or trivial accompaniments to sporting performance but active ingredients of it. On several occasions, the Jamaican sprinter </a:t>
            </a:r>
            <a:r>
              <a:rPr lang="en-US" sz="1200" b="0" i="0" u="none" strike="noStrike" kern="1200" baseline="0" dirty="0" err="1">
                <a:solidFill>
                  <a:schemeClr val="tx1"/>
                </a:solidFill>
                <a:latin typeface="+mn-lt"/>
                <a:ea typeface="+mn-ea"/>
                <a:cs typeface="+mn-cs"/>
              </a:rPr>
              <a:t>Asafa</a:t>
            </a:r>
            <a:r>
              <a:rPr lang="en-US" sz="1200" b="0" i="0" u="none" strike="noStrike" kern="1200" baseline="0" dirty="0">
                <a:solidFill>
                  <a:schemeClr val="tx1"/>
                </a:solidFill>
                <a:latin typeface="+mn-lt"/>
                <a:ea typeface="+mn-ea"/>
                <a:cs typeface="+mn-cs"/>
              </a:rPr>
              <a:t> Powell clocked times for the 100 </a:t>
            </a:r>
            <a:r>
              <a:rPr lang="en-US" sz="1200" b="0" i="0" u="none" strike="noStrike" kern="1200" baseline="0" dirty="0" err="1">
                <a:solidFill>
                  <a:schemeClr val="tx1"/>
                </a:solidFill>
                <a:latin typeface="+mn-lt"/>
                <a:ea typeface="+mn-ea"/>
                <a:cs typeface="+mn-cs"/>
              </a:rPr>
              <a:t>metres</a:t>
            </a:r>
            <a:r>
              <a:rPr lang="en-US" sz="1200" b="0" i="0" u="none" strike="noStrike" kern="1200" baseline="0" dirty="0">
                <a:solidFill>
                  <a:schemeClr val="tx1"/>
                </a:solidFill>
                <a:latin typeface="+mn-lt"/>
                <a:ea typeface="+mn-ea"/>
                <a:cs typeface="+mn-cs"/>
              </a:rPr>
              <a:t> below 10 seconds. Nevertheless, he consistently underperformed in high-pressure contexts such as the Olympic Games and World Championships. In the above quote he points to the role of thinking as something that contributed hugely to his underperformance at these critical meetings. As any good coach knows, the coaching toolkit is therefore not just about helping athletes to suppress frustration, to achieve optimal arousal, or to work effectively together. For as well as these things, a coaching toolkit also needs to include strategies for effectively managing athletes’ cognitions and beliefs – how they approach an event, how they process information about it, what they think about the various challenges they confront, and how they explain their successes and failures. </a:t>
            </a:r>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short, sport is as much about ‘getting your mind right’ as it is about getting your body right. As we will see in this chapter, diverse cognitive processes – including expectations, attributions and threat – have a profound bearing on the way athletes perform. In what follows, we will explore these cognitive processes as well as the main theories that have traditionally been used to explain their operation. However, we also go beyond these traditional accounts to explore the ways in which cognition – and hence performance – is shaped by athletes’ group memberships, and by the social identities with which these are associated. These social identities, we argue, are aspects of the cognition–performance relationship that have tended to be overlooked by both researchers and practitioners. To address this lacuna, this chapter seeks to show how infusing a social identity analysis can enhance our understanding of the cognition–performance link. It also suggests that exploiting this understanding in practice can help athletes to </a:t>
            </a:r>
            <a:r>
              <a:rPr lang="en-US" sz="1200" b="0" i="0" u="none" strike="noStrike" kern="1200" baseline="0" dirty="0" err="1">
                <a:solidFill>
                  <a:schemeClr val="tx1"/>
                </a:solidFill>
                <a:latin typeface="+mn-lt"/>
                <a:ea typeface="+mn-ea"/>
                <a:cs typeface="+mn-cs"/>
              </a:rPr>
              <a:t>mobilise</a:t>
            </a:r>
            <a:r>
              <a:rPr lang="en-US" sz="1200" b="0" i="0" u="none" strike="noStrike" kern="1200" baseline="0" dirty="0">
                <a:solidFill>
                  <a:schemeClr val="tx1"/>
                </a:solidFill>
                <a:latin typeface="+mn-lt"/>
                <a:ea typeface="+mn-ea"/>
                <a:cs typeface="+mn-cs"/>
              </a:rPr>
              <a:t> cognition to improve (rather than impede) their athletic performance.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 we will see, one of the main limitations of the prevailing research in this field is that it has tended to be unnecessarily </a:t>
            </a:r>
            <a:r>
              <a:rPr lang="en-US" sz="1200" b="0" i="1" u="none" strike="noStrike" kern="1200" baseline="0" dirty="0">
                <a:solidFill>
                  <a:schemeClr val="tx1"/>
                </a:solidFill>
                <a:latin typeface="+mn-lt"/>
                <a:ea typeface="+mn-ea"/>
                <a:cs typeface="+mn-cs"/>
              </a:rPr>
              <a:t>individualistic</a:t>
            </a:r>
            <a:r>
              <a:rPr lang="en-US" sz="1200" b="0" i="0" u="none" strike="noStrike" kern="1200" baseline="0" dirty="0">
                <a:solidFill>
                  <a:schemeClr val="tx1"/>
                </a:solidFill>
                <a:latin typeface="+mn-lt"/>
                <a:ea typeface="+mn-ea"/>
                <a:cs typeface="+mn-cs"/>
              </a:rPr>
              <a:t>. That is, it </a:t>
            </a:r>
            <a:r>
              <a:rPr lang="en-US" sz="1200" b="0" i="0" u="none" strike="noStrike" kern="1200" baseline="0" dirty="0" err="1">
                <a:solidFill>
                  <a:schemeClr val="tx1"/>
                </a:solidFill>
                <a:latin typeface="+mn-lt"/>
                <a:ea typeface="+mn-ea"/>
                <a:cs typeface="+mn-cs"/>
              </a:rPr>
              <a:t>conceptualises</a:t>
            </a:r>
            <a:r>
              <a:rPr lang="en-US" sz="1200" b="0" i="0" u="none" strike="noStrike" kern="1200" baseline="0" dirty="0">
                <a:solidFill>
                  <a:schemeClr val="tx1"/>
                </a:solidFill>
                <a:latin typeface="+mn-lt"/>
                <a:ea typeface="+mn-ea"/>
                <a:cs typeface="+mn-cs"/>
              </a:rPr>
              <a:t> the athlete primarily, and often exclusively, </a:t>
            </a:r>
            <a:r>
              <a:rPr lang="en-US" sz="1200" b="0" i="1" u="none" strike="noStrike" kern="1200" baseline="0" dirty="0">
                <a:solidFill>
                  <a:schemeClr val="tx1"/>
                </a:solidFill>
                <a:latin typeface="+mn-lt"/>
                <a:ea typeface="+mn-ea"/>
                <a:cs typeface="+mn-cs"/>
              </a:rPr>
              <a:t>as an individual </a:t>
            </a:r>
            <a:r>
              <a:rPr lang="en-US" sz="1200" b="0" i="0" u="none" strike="noStrike" kern="1200" baseline="0" dirty="0">
                <a:solidFill>
                  <a:schemeClr val="tx1"/>
                </a:solidFill>
                <a:latin typeface="+mn-lt"/>
                <a:ea typeface="+mn-ea"/>
                <a:cs typeface="+mn-cs"/>
              </a:rPr>
              <a:t>rather than as someone who is </a:t>
            </a:r>
            <a:r>
              <a:rPr lang="en-US" sz="1200" b="0" i="1" u="none" strike="noStrike" kern="1200" baseline="0" dirty="0">
                <a:solidFill>
                  <a:schemeClr val="tx1"/>
                </a:solidFill>
                <a:latin typeface="+mn-lt"/>
                <a:ea typeface="+mn-ea"/>
                <a:cs typeface="+mn-cs"/>
              </a:rPr>
              <a:t>a member of a group </a:t>
            </a:r>
            <a:r>
              <a:rPr lang="en-US" sz="1200" b="0" i="0" u="none" strike="noStrike" kern="1200" baseline="0" dirty="0">
                <a:solidFill>
                  <a:schemeClr val="tx1"/>
                </a:solidFill>
                <a:latin typeface="+mn-lt"/>
                <a:ea typeface="+mn-ea"/>
                <a:cs typeface="+mn-cs"/>
              </a:rPr>
              <a:t>and whose cognitions – in particular, their expectations, attributions and sense of threat – reflect this. Looking at these same issues through the lens of shared identity, we are therefore able to gain additional insight into the processes that can make performance ‘go wrong’ (as well as those that can make it ‘go right’). After cataloguing these insights, we conclude by considering </a:t>
            </a:r>
            <a:r>
              <a:rPr lang="en-US" sz="1200" b="0" i="1" u="none" strike="noStrike" kern="1200" baseline="0" dirty="0">
                <a:solidFill>
                  <a:schemeClr val="tx1"/>
                </a:solidFill>
                <a:latin typeface="+mn-lt"/>
                <a:ea typeface="+mn-ea"/>
                <a:cs typeface="+mn-cs"/>
              </a:rPr>
              <a:t>why </a:t>
            </a:r>
            <a:r>
              <a:rPr lang="en-US" sz="1200" b="0" i="0" u="none" strike="noStrike" kern="1200" baseline="0" dirty="0">
                <a:solidFill>
                  <a:schemeClr val="tx1"/>
                </a:solidFill>
                <a:latin typeface="+mn-lt"/>
                <a:ea typeface="+mn-ea"/>
                <a:cs typeface="+mn-cs"/>
              </a:rPr>
              <a:t>social identity processes have been relatively overlooked in the literature on cognition and sports performance. The answer, we suggest, has a lot to do with the individualistic model of the person (here, the athlete) that prevails in psychology as a whole. Accordingly, by rethinking this, we argue that sports psychology can have a corrective function not just for the field of sport but for psychology as a whole.</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2</a:t>
            </a:fld>
            <a:endParaRPr lang="en-GB"/>
          </a:p>
        </p:txBody>
      </p:sp>
    </p:spTree>
    <p:extLst>
      <p:ext uri="{BB962C8B-B14F-4D97-AF65-F5344CB8AC3E}">
        <p14:creationId xmlns:p14="http://schemas.microsoft.com/office/powerpoint/2010/main" val="2354446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Standard ways of thinking about the relationship between thought and performance are based in disparate literatures that are not typically in conversation with one another. In what follows, we </a:t>
            </a:r>
            <a:r>
              <a:rPr lang="en-US" sz="1200" b="0" i="0" u="none" strike="noStrike" kern="1200" baseline="0" dirty="0" err="1">
                <a:solidFill>
                  <a:schemeClr val="tx1"/>
                </a:solidFill>
                <a:latin typeface="+mn-lt"/>
                <a:ea typeface="+mn-ea"/>
                <a:cs typeface="+mn-cs"/>
              </a:rPr>
              <a:t>organise</a:t>
            </a:r>
            <a:r>
              <a:rPr lang="en-US" sz="1200" b="0" i="0" u="none" strike="noStrike" kern="1200" baseline="0" dirty="0">
                <a:solidFill>
                  <a:schemeClr val="tx1"/>
                </a:solidFill>
                <a:latin typeface="+mn-lt"/>
                <a:ea typeface="+mn-ea"/>
                <a:cs typeface="+mn-cs"/>
              </a:rPr>
              <a:t> these current approaches into what we refer to as the ‘three Ts’: traits, tools and threats.</a:t>
            </a:r>
          </a:p>
          <a:p>
            <a:r>
              <a:rPr lang="nl-BE" sz="1200" b="0" i="0" u="none" strike="noStrike" kern="1200" baseline="0" dirty="0">
                <a:solidFill>
                  <a:schemeClr val="tx1"/>
                </a:solidFill>
                <a:latin typeface="+mn-lt"/>
                <a:ea typeface="+mn-ea"/>
                <a:cs typeface="+mn-cs"/>
              </a:rPr>
              <a:t>The </a:t>
            </a:r>
            <a:r>
              <a:rPr lang="nl-BE" sz="1200" b="0" i="0" u="none" strike="noStrike" kern="1200" baseline="0" dirty="0" err="1">
                <a:solidFill>
                  <a:schemeClr val="tx1"/>
                </a:solidFill>
                <a:latin typeface="+mn-lt"/>
                <a:ea typeface="+mn-ea"/>
                <a:cs typeface="+mn-cs"/>
              </a:rPr>
              <a:t>traits</a:t>
            </a:r>
            <a:r>
              <a:rPr lang="nl-BE" sz="1200" b="0" i="0" u="none" strike="noStrike" kern="1200" baseline="0" dirty="0">
                <a:solidFill>
                  <a:schemeClr val="tx1"/>
                </a:solidFill>
                <a:latin typeface="+mn-lt"/>
                <a:ea typeface="+mn-ea"/>
                <a:cs typeface="+mn-cs"/>
              </a:rPr>
              <a:t> approach</a:t>
            </a:r>
          </a:p>
          <a:p>
            <a:r>
              <a:rPr lang="en-US" sz="1200" b="0" i="0" u="none" strike="noStrike" kern="1200" baseline="0" dirty="0">
                <a:solidFill>
                  <a:schemeClr val="tx1"/>
                </a:solidFill>
                <a:latin typeface="+mn-lt"/>
                <a:ea typeface="+mn-ea"/>
                <a:cs typeface="+mn-cs"/>
              </a:rPr>
              <a:t>The first way of thinking about cognition is distinct from the other two in that it </a:t>
            </a:r>
            <a:r>
              <a:rPr lang="en-US" sz="1200" b="1" i="0" u="none" strike="noStrike" kern="1200" baseline="0" dirty="0" err="1">
                <a:solidFill>
                  <a:schemeClr val="tx1"/>
                </a:solidFill>
                <a:latin typeface="+mn-lt"/>
                <a:ea typeface="+mn-ea"/>
                <a:cs typeface="+mn-cs"/>
              </a:rPr>
              <a:t>conceptualises</a:t>
            </a:r>
            <a:r>
              <a:rPr lang="en-US" sz="1200" b="1" i="0" u="none" strike="noStrike" kern="1200" baseline="0" dirty="0">
                <a:solidFill>
                  <a:schemeClr val="tx1"/>
                </a:solidFill>
                <a:latin typeface="+mn-lt"/>
                <a:ea typeface="+mn-ea"/>
                <a:cs typeface="+mn-cs"/>
              </a:rPr>
              <a:t> cognition in terms of traits: relatively stable internal tendencies or habits (such as rumination) that are developed, cultivated and become ossified over time</a:t>
            </a:r>
            <a:r>
              <a:rPr lang="en-US" sz="1200" b="0" i="0" u="none" strike="noStrike" kern="1200" baseline="0" dirty="0">
                <a:solidFill>
                  <a:schemeClr val="tx1"/>
                </a:solidFill>
                <a:latin typeface="+mn-lt"/>
                <a:ea typeface="+mn-ea"/>
                <a:cs typeface="+mn-cs"/>
              </a:rPr>
              <a:t>. We think of this as broadly comprising not just thinking-related personality traits, but indeed all individual differences that relate to cognition (e.g., a person’s attributional style; see also Chapter 8).</a:t>
            </a:r>
          </a:p>
          <a:p>
            <a:r>
              <a:rPr lang="en-US" sz="1200" b="0" i="0" u="none" strike="noStrike" kern="1200" baseline="0" dirty="0">
                <a:solidFill>
                  <a:schemeClr val="tx1"/>
                </a:solidFill>
                <a:latin typeface="+mn-lt"/>
                <a:ea typeface="+mn-ea"/>
                <a:cs typeface="+mn-cs"/>
              </a:rPr>
              <a:t>One of the traits that has been most widely studied in sporting contexts is </a:t>
            </a:r>
            <a:r>
              <a:rPr lang="en-US" sz="1200" b="0" i="1" u="none" strike="noStrike" kern="1200" baseline="0" dirty="0">
                <a:solidFill>
                  <a:schemeClr val="tx1"/>
                </a:solidFill>
                <a:latin typeface="+mn-lt"/>
                <a:ea typeface="+mn-ea"/>
                <a:cs typeface="+mn-cs"/>
              </a:rPr>
              <a:t>trait anxiety</a:t>
            </a:r>
            <a:r>
              <a:rPr lang="en-US" sz="1200" b="0" i="0" u="none" strike="noStrike" kern="1200" baseline="0" dirty="0">
                <a:solidFill>
                  <a:schemeClr val="tx1"/>
                </a:solidFill>
                <a:latin typeface="+mn-lt"/>
                <a:ea typeface="+mn-ea"/>
                <a:cs typeface="+mn-cs"/>
              </a:rPr>
              <a:t>. This refers to a stable tendency to experience negative emotions such as fear, stress and anxiety across a range of social situations. Measurement scales include items such as ‘Before or while I compete in sports, I worry I will not play well’ (see Smith, </a:t>
            </a:r>
            <a:r>
              <a:rPr lang="en-US" sz="1200" b="0" i="0" u="none" strike="noStrike" kern="1200" baseline="0" dirty="0" err="1">
                <a:solidFill>
                  <a:schemeClr val="tx1"/>
                </a:solidFill>
                <a:latin typeface="+mn-lt"/>
                <a:ea typeface="+mn-ea"/>
                <a:cs typeface="+mn-cs"/>
              </a:rPr>
              <a:t>Smoll</a:t>
            </a:r>
            <a:r>
              <a:rPr lang="en-US" sz="1200" b="0" i="0" u="none" strike="noStrike" kern="1200" baseline="0" dirty="0">
                <a:solidFill>
                  <a:schemeClr val="tx1"/>
                </a:solidFill>
                <a:latin typeface="+mn-lt"/>
                <a:ea typeface="+mn-ea"/>
                <a:cs typeface="+mn-cs"/>
              </a:rPr>
              <a:t>, &amp; Schutz, 1990). Researchers have identified a negative relationship between trait anxiety and performance across a range of contexts, such that high levels of trait (as well as state) anxiety are found to impair performance (e.g., Baumeister &amp; Showers, 1986; McCarthy, Allen, &amp; Jones, 2013; Murray &amp; Janelle, 2003). However, while anxiety has cognitive components, it is primarily affective (i.e., emotion-based; as discussed in Chapter 9) and, as a result, little research has examined how it feeds directly into thinking and cognition.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research that has explored this link between traits and cognition affirms that these are important for performance. For example, a large project on the psychological characteristics of high-achieving British athletes confirmed that they typically share the trait of </a:t>
            </a:r>
            <a:r>
              <a:rPr lang="en-US" sz="1200" b="0" i="1" u="none" strike="noStrike" kern="1200" baseline="0" dirty="0">
                <a:solidFill>
                  <a:schemeClr val="tx1"/>
                </a:solidFill>
                <a:latin typeface="+mn-lt"/>
                <a:ea typeface="+mn-ea"/>
                <a:cs typeface="+mn-cs"/>
              </a:rPr>
              <a:t>conscientiousness </a:t>
            </a:r>
            <a:r>
              <a:rPr lang="en-US" sz="1200" b="0" i="0" u="none" strike="noStrike" kern="1200" baseline="0" dirty="0">
                <a:solidFill>
                  <a:schemeClr val="tx1"/>
                </a:solidFill>
                <a:latin typeface="+mn-lt"/>
                <a:ea typeface="+mn-ea"/>
                <a:cs typeface="+mn-cs"/>
              </a:rPr>
              <a:t>(Rees et al., 2016). Athletes who score higher on this trait are more likely to stick to their training </a:t>
            </a:r>
            <a:r>
              <a:rPr lang="en-US" sz="1200" b="0" i="0" u="none" strike="noStrike" kern="1200" baseline="0" dirty="0" err="1">
                <a:solidFill>
                  <a:schemeClr val="tx1"/>
                </a:solidFill>
                <a:latin typeface="+mn-lt"/>
                <a:ea typeface="+mn-ea"/>
                <a:cs typeface="+mn-cs"/>
              </a:rPr>
              <a:t>programme</a:t>
            </a:r>
            <a:r>
              <a:rPr lang="en-US" sz="1200" b="0" i="0" u="none" strike="noStrike" kern="1200" baseline="0" dirty="0">
                <a:solidFill>
                  <a:schemeClr val="tx1"/>
                </a:solidFill>
                <a:latin typeface="+mn-lt"/>
                <a:ea typeface="+mn-ea"/>
                <a:cs typeface="+mn-cs"/>
              </a:rPr>
              <a:t>, to attend all their training sessions, and to give their best not just in competition but also in preparing for it. </a:t>
            </a:r>
          </a:p>
          <a:p>
            <a:r>
              <a:rPr lang="en-US" sz="1200" b="0" i="0" u="none" strike="noStrike" kern="1200" baseline="0" dirty="0">
                <a:solidFill>
                  <a:schemeClr val="tx1"/>
                </a:solidFill>
                <a:latin typeface="+mn-lt"/>
                <a:ea typeface="+mn-ea"/>
                <a:cs typeface="+mn-cs"/>
              </a:rPr>
              <a:t>Yet while striving towards excellence generally serves athletes well, this can become maladaptive when it takes the form of </a:t>
            </a:r>
            <a:r>
              <a:rPr lang="en-US" sz="1200" b="0" i="1" u="none" strike="noStrike" kern="1200" baseline="0" dirty="0">
                <a:solidFill>
                  <a:schemeClr val="tx1"/>
                </a:solidFill>
                <a:latin typeface="+mn-lt"/>
                <a:ea typeface="+mn-ea"/>
                <a:cs typeface="+mn-cs"/>
              </a:rPr>
              <a:t>perfectionism </a:t>
            </a:r>
            <a:r>
              <a:rPr lang="en-US" sz="1200" b="0" i="0" u="none" strike="noStrike" kern="1200" baseline="0" dirty="0">
                <a:solidFill>
                  <a:schemeClr val="tx1"/>
                </a:solidFill>
                <a:latin typeface="+mn-lt"/>
                <a:ea typeface="+mn-ea"/>
                <a:cs typeface="+mn-cs"/>
              </a:rPr>
              <a:t>(Hill, </a:t>
            </a:r>
            <a:r>
              <a:rPr lang="en-US" sz="1200" b="0" i="0" u="none" strike="noStrike" kern="1200" baseline="0" dirty="0" err="1">
                <a:solidFill>
                  <a:schemeClr val="tx1"/>
                </a:solidFill>
                <a:latin typeface="+mn-lt"/>
                <a:ea typeface="+mn-ea"/>
                <a:cs typeface="+mn-cs"/>
              </a:rPr>
              <a:t>Malinson</a:t>
            </a:r>
            <a:r>
              <a:rPr lang="en-US" sz="1200" b="0" i="0" u="none" strike="noStrike" kern="1200" baseline="0" dirty="0">
                <a:solidFill>
                  <a:schemeClr val="tx1"/>
                </a:solidFill>
                <a:latin typeface="+mn-lt"/>
                <a:ea typeface="+mn-ea"/>
                <a:cs typeface="+mn-cs"/>
              </a:rPr>
              <a:t>-Howard, &amp; Jowett, 2018). More specifically, athletes’ competition performance is typically compromised to the extent that they show signs of </a:t>
            </a:r>
            <a:r>
              <a:rPr lang="en-US" sz="1200" b="0" i="1" u="none" strike="noStrike" kern="1200" baseline="0" dirty="0">
                <a:solidFill>
                  <a:schemeClr val="tx1"/>
                </a:solidFill>
                <a:latin typeface="+mn-lt"/>
                <a:ea typeface="+mn-ea"/>
                <a:cs typeface="+mn-cs"/>
              </a:rPr>
              <a:t>perfectionistic concerns – </a:t>
            </a:r>
            <a:r>
              <a:rPr lang="en-US" sz="1200" b="0" i="0" u="none" strike="noStrike" kern="1200" baseline="0" dirty="0">
                <a:solidFill>
                  <a:schemeClr val="tx1"/>
                </a:solidFill>
                <a:latin typeface="+mn-lt"/>
                <a:ea typeface="+mn-ea"/>
                <a:cs typeface="+mn-cs"/>
              </a:rPr>
              <a:t>that is, concerns about making mistakes, concerns about the discrepancy between their standards and their performance, and concerns about negative evaluation and rejection by others (</a:t>
            </a:r>
            <a:r>
              <a:rPr lang="en-US" sz="1200" b="0" i="0" u="none" strike="noStrike" kern="1200" baseline="0" dirty="0" err="1">
                <a:solidFill>
                  <a:schemeClr val="tx1"/>
                </a:solidFill>
                <a:latin typeface="+mn-lt"/>
                <a:ea typeface="+mn-ea"/>
                <a:cs typeface="+mn-cs"/>
              </a:rPr>
              <a:t>Stoeber</a:t>
            </a:r>
            <a:r>
              <a:rPr lang="en-US" sz="1200" b="0" i="0" u="none" strike="noStrike" kern="1200" baseline="0" dirty="0">
                <a:solidFill>
                  <a:schemeClr val="tx1"/>
                </a:solidFill>
                <a:latin typeface="+mn-lt"/>
                <a:ea typeface="+mn-ea"/>
                <a:cs typeface="+mn-cs"/>
              </a:rPr>
              <a:t> &amp; Otto, 2006). Perfectionist concerns in athletes have also been found to be related to competitive anxiety in ways that adversely affect performance via the anxiety–performance link described above (</a:t>
            </a:r>
            <a:r>
              <a:rPr lang="en-US" sz="1200" b="0" i="0" u="none" strike="noStrike" kern="1200" baseline="0" dirty="0" err="1">
                <a:solidFill>
                  <a:schemeClr val="tx1"/>
                </a:solidFill>
                <a:latin typeface="+mn-lt"/>
                <a:ea typeface="+mn-ea"/>
                <a:cs typeface="+mn-cs"/>
              </a:rPr>
              <a:t>Flett</a:t>
            </a:r>
            <a:r>
              <a:rPr lang="en-US" sz="1200" b="0" i="0" u="none" strike="noStrike" kern="1200" baseline="0" dirty="0">
                <a:solidFill>
                  <a:schemeClr val="tx1"/>
                </a:solidFill>
                <a:latin typeface="+mn-lt"/>
                <a:ea typeface="+mn-ea"/>
                <a:cs typeface="+mn-cs"/>
              </a:rPr>
              <a:t> &amp; Hewitt, 2005). Indeed, this capacity for anxiety to impair performance through its impact on cognition can be seen in the reflections of the Belgian tennis player Filip Dewulf on the unhelpful workings of his mind: </a:t>
            </a:r>
          </a:p>
          <a:p>
            <a:r>
              <a:rPr lang="en-US" sz="1200" b="0" i="0" u="none" strike="noStrike" kern="1200" baseline="0" dirty="0">
                <a:solidFill>
                  <a:schemeClr val="tx1"/>
                </a:solidFill>
                <a:latin typeface="+mn-lt"/>
                <a:ea typeface="+mn-ea"/>
                <a:cs typeface="+mn-cs"/>
              </a:rPr>
              <a:t>Making errors was not an option for me and I could get really upset about it. Each point I lost was a personal defeat. Even wonderful actions by my opponent were transformed by my brain into clumsy </a:t>
            </a:r>
            <a:r>
              <a:rPr lang="en-US" sz="1200" b="0" i="0" u="none" strike="noStrike" kern="1200" baseline="0" dirty="0" err="1">
                <a:solidFill>
                  <a:schemeClr val="tx1"/>
                </a:solidFill>
                <a:latin typeface="+mn-lt"/>
                <a:ea typeface="+mn-ea"/>
                <a:cs typeface="+mn-cs"/>
              </a:rPr>
              <a:t>fumblings</a:t>
            </a:r>
            <a:r>
              <a:rPr lang="en-US" sz="1200" b="0" i="0" u="none" strike="noStrike" kern="1200" baseline="0" dirty="0">
                <a:solidFill>
                  <a:schemeClr val="tx1"/>
                </a:solidFill>
                <a:latin typeface="+mn-lt"/>
                <a:ea typeface="+mn-ea"/>
                <a:cs typeface="+mn-cs"/>
              </a:rPr>
              <a:t> by myself. (Dewulf, 2003, p. 71) </a:t>
            </a:r>
          </a:p>
          <a:p>
            <a:r>
              <a:rPr lang="en-US" sz="1200" b="0" i="0" u="none" strike="noStrike" kern="1200" baseline="0" dirty="0">
                <a:solidFill>
                  <a:schemeClr val="tx1"/>
                </a:solidFill>
                <a:latin typeface="+mn-lt"/>
                <a:ea typeface="+mn-ea"/>
                <a:cs typeface="+mn-cs"/>
              </a:rPr>
              <a:t>While perfectionism and conscientiousness are examples of traits that support the discipline and achievement motivation required for sports performance, other important traits link directly to a person’s characteristic ‘thinking style’. In particular, a common cause of performance failures in sport is </a:t>
            </a:r>
            <a:r>
              <a:rPr lang="en-US" sz="1200" b="0" i="1" u="none" strike="noStrike" kern="1200" baseline="0" dirty="0">
                <a:solidFill>
                  <a:schemeClr val="tx1"/>
                </a:solidFill>
                <a:latin typeface="+mn-lt"/>
                <a:ea typeface="+mn-ea"/>
                <a:cs typeface="+mn-cs"/>
              </a:rPr>
              <a:t>overthinking</a:t>
            </a:r>
            <a:r>
              <a:rPr lang="en-US" sz="1200" b="0" i="0" u="none" strike="noStrike" kern="1200" baseline="0" dirty="0">
                <a:solidFill>
                  <a:schemeClr val="tx1"/>
                </a:solidFill>
                <a:latin typeface="+mn-lt"/>
                <a:ea typeface="+mn-ea"/>
                <a:cs typeface="+mn-cs"/>
              </a:rPr>
              <a:t>. This was </a:t>
            </a:r>
            <a:r>
              <a:rPr lang="en-US" sz="1200" b="0" i="0" u="none" strike="noStrike" kern="1200" baseline="0" dirty="0" err="1">
                <a:solidFill>
                  <a:schemeClr val="tx1"/>
                </a:solidFill>
                <a:latin typeface="+mn-lt"/>
                <a:ea typeface="+mn-ea"/>
                <a:cs typeface="+mn-cs"/>
              </a:rPr>
              <a:t>recognised</a:t>
            </a:r>
            <a:r>
              <a:rPr lang="en-US" sz="1200" b="0" i="0" u="none" strike="noStrike" kern="1200" baseline="0" dirty="0">
                <a:solidFill>
                  <a:schemeClr val="tx1"/>
                </a:solidFill>
                <a:latin typeface="+mn-lt"/>
                <a:ea typeface="+mn-ea"/>
                <a:cs typeface="+mn-cs"/>
              </a:rPr>
              <a:t> by tennis legend Arthur Ashe when he spoke about ‘paralysis by analysis’ – the process whereby performance is compromised because attention is diverted to intensive cognitive processing (e.g., overthinking the technical aspects of a stroke instead of tracking the ball trajectory and registering cues from one’s opponent; </a:t>
            </a:r>
            <a:r>
              <a:rPr lang="en-US" sz="1200" b="0" i="0" u="none" strike="noStrike" kern="1200" baseline="0" dirty="0" err="1">
                <a:solidFill>
                  <a:schemeClr val="tx1"/>
                </a:solidFill>
                <a:latin typeface="+mn-lt"/>
                <a:ea typeface="+mn-ea"/>
                <a:cs typeface="+mn-cs"/>
              </a:rPr>
              <a:t>Bergland</a:t>
            </a:r>
            <a:r>
              <a:rPr lang="en-US" sz="1200" b="0" i="0" u="none" strike="noStrike" kern="1200" baseline="0" dirty="0">
                <a:solidFill>
                  <a:schemeClr val="tx1"/>
                </a:solidFill>
                <a:latin typeface="+mn-lt"/>
                <a:ea typeface="+mn-ea"/>
                <a:cs typeface="+mn-cs"/>
              </a:rPr>
              <a:t>, 2013). </a:t>
            </a:r>
          </a:p>
          <a:p>
            <a:r>
              <a:rPr lang="en-US" sz="1200" b="0" i="0" u="none" strike="noStrike" kern="1200" baseline="0" dirty="0">
                <a:solidFill>
                  <a:schemeClr val="tx1"/>
                </a:solidFill>
                <a:latin typeface="+mn-lt"/>
                <a:ea typeface="+mn-ea"/>
                <a:cs typeface="+mn-cs"/>
              </a:rPr>
              <a:t>Similarly, </a:t>
            </a:r>
            <a:r>
              <a:rPr lang="en-US" sz="1200" b="0" i="0" u="none" strike="noStrike" kern="1200" baseline="0" dirty="0" err="1">
                <a:solidFill>
                  <a:schemeClr val="tx1"/>
                </a:solidFill>
                <a:latin typeface="+mn-lt"/>
                <a:ea typeface="+mn-ea"/>
                <a:cs typeface="+mn-cs"/>
              </a:rPr>
              <a:t>Asafa</a:t>
            </a:r>
            <a:r>
              <a:rPr lang="en-US" sz="1200" b="0" i="0" u="none" strike="noStrike" kern="1200" baseline="0" dirty="0">
                <a:solidFill>
                  <a:schemeClr val="tx1"/>
                </a:solidFill>
                <a:latin typeface="+mn-lt"/>
                <a:ea typeface="+mn-ea"/>
                <a:cs typeface="+mn-cs"/>
              </a:rPr>
              <a:t> Powell’s reflections on how he ‘panicked’ and thought about the ‘negative consequences of not meeting expectations’ (Broadbent, 2007; see Figure 7.1) point to the more general trait of </a:t>
            </a:r>
            <a:r>
              <a:rPr lang="en-US" sz="1200" b="0" i="1" u="none" strike="noStrike" kern="1200" baseline="0" dirty="0">
                <a:solidFill>
                  <a:schemeClr val="tx1"/>
                </a:solidFill>
                <a:latin typeface="+mn-lt"/>
                <a:ea typeface="+mn-ea"/>
                <a:cs typeface="+mn-cs"/>
              </a:rPr>
              <a:t>negative thinking</a:t>
            </a:r>
            <a:r>
              <a:rPr lang="en-US" sz="1200" b="0" i="0" u="none" strike="noStrike" kern="1200" baseline="0" dirty="0">
                <a:solidFill>
                  <a:schemeClr val="tx1"/>
                </a:solidFill>
                <a:latin typeface="+mn-lt"/>
                <a:ea typeface="+mn-ea"/>
                <a:cs typeface="+mn-cs"/>
              </a:rPr>
              <a:t>. In this regard, athletes who are consistently unsuccessful in competitions have also been observed to show higher levels of trait </a:t>
            </a:r>
            <a:r>
              <a:rPr lang="en-US" sz="1200" b="0" i="1" u="none" strike="noStrike" kern="1200" baseline="0" dirty="0">
                <a:solidFill>
                  <a:schemeClr val="tx1"/>
                </a:solidFill>
                <a:latin typeface="+mn-lt"/>
                <a:ea typeface="+mn-ea"/>
                <a:cs typeface="+mn-cs"/>
              </a:rPr>
              <a:t>rumination </a:t>
            </a:r>
            <a:r>
              <a:rPr lang="en-US" sz="1200" b="0" i="0" u="none" strike="noStrike" kern="1200" baseline="0" dirty="0">
                <a:solidFill>
                  <a:schemeClr val="tx1"/>
                </a:solidFill>
                <a:latin typeface="+mn-lt"/>
                <a:ea typeface="+mn-ea"/>
                <a:cs typeface="+mn-cs"/>
              </a:rPr>
              <a:t>than athletes who are consistently successful (Sankaran, von Hecker, &amp; Sanchez, 2019). Trait rumination is defined as having ongoing, repetitive negative thoughts that activate negative memories and schemas (Nolen-Hoeksema &amp; Morrow, 1991; </a:t>
            </a:r>
            <a:r>
              <a:rPr lang="en-US" sz="1200" b="0" i="0" u="none" strike="noStrike" kern="1200" baseline="0" dirty="0" err="1">
                <a:solidFill>
                  <a:schemeClr val="tx1"/>
                </a:solidFill>
                <a:latin typeface="+mn-lt"/>
                <a:ea typeface="+mn-ea"/>
                <a:cs typeface="+mn-cs"/>
              </a:rPr>
              <a:t>Pyszczynski</a:t>
            </a:r>
            <a:r>
              <a:rPr lang="en-US" sz="1200" b="0" i="0" u="none" strike="noStrike" kern="1200" baseline="0" dirty="0">
                <a:solidFill>
                  <a:schemeClr val="tx1"/>
                </a:solidFill>
                <a:latin typeface="+mn-lt"/>
                <a:ea typeface="+mn-ea"/>
                <a:cs typeface="+mn-cs"/>
              </a:rPr>
              <a:t> &amp; Greenberg, 1987). Ruminative thinking can be </a:t>
            </a:r>
            <a:r>
              <a:rPr lang="en-US" sz="1200" b="0" i="0" u="none" strike="noStrike" kern="1200" baseline="0" dirty="0" err="1">
                <a:solidFill>
                  <a:schemeClr val="tx1"/>
                </a:solidFill>
                <a:latin typeface="+mn-lt"/>
                <a:ea typeface="+mn-ea"/>
                <a:cs typeface="+mn-cs"/>
              </a:rPr>
              <a:t>conceptualised</a:t>
            </a:r>
            <a:r>
              <a:rPr lang="en-US" sz="1200" b="0" i="0" u="none" strike="noStrike" kern="1200" baseline="0" dirty="0">
                <a:solidFill>
                  <a:schemeClr val="tx1"/>
                </a:solidFill>
                <a:latin typeface="+mn-lt"/>
                <a:ea typeface="+mn-ea"/>
                <a:cs typeface="+mn-cs"/>
              </a:rPr>
              <a:t> as thinking too much and thinking too negatively (Sankaran et al., 2019), and it is linked with both negative expectations (Carver, Blaney, &amp; </a:t>
            </a:r>
            <a:r>
              <a:rPr lang="en-US" sz="1200" b="0" i="0" u="none" strike="noStrike" kern="1200" baseline="0" dirty="0" err="1">
                <a:solidFill>
                  <a:schemeClr val="tx1"/>
                </a:solidFill>
                <a:latin typeface="+mn-lt"/>
                <a:ea typeface="+mn-ea"/>
                <a:cs typeface="+mn-cs"/>
              </a:rPr>
              <a:t>Scheier</a:t>
            </a:r>
            <a:r>
              <a:rPr lang="en-US" sz="1200" b="0" i="0" u="none" strike="noStrike" kern="1200" baseline="0" dirty="0">
                <a:solidFill>
                  <a:schemeClr val="tx1"/>
                </a:solidFill>
                <a:latin typeface="+mn-lt"/>
                <a:ea typeface="+mn-ea"/>
                <a:cs typeface="+mn-cs"/>
              </a:rPr>
              <a:t>, 1979) and performance difficulties (particularly in the form of </a:t>
            </a:r>
            <a:r>
              <a:rPr lang="en-US" sz="1200" b="0" i="1" u="none" strike="noStrike" kern="1200" baseline="0" dirty="0">
                <a:solidFill>
                  <a:schemeClr val="tx1"/>
                </a:solidFill>
                <a:latin typeface="+mn-lt"/>
                <a:ea typeface="+mn-ea"/>
                <a:cs typeface="+mn-cs"/>
              </a:rPr>
              <a:t>choking</a:t>
            </a:r>
            <a:r>
              <a:rPr lang="en-US" sz="1200" b="0" i="0" u="none" strike="noStrike" kern="1200" baseline="0" dirty="0">
                <a:solidFill>
                  <a:schemeClr val="tx1"/>
                </a:solidFill>
                <a:latin typeface="+mn-lt"/>
                <a:ea typeface="+mn-ea"/>
                <a:cs typeface="+mn-cs"/>
              </a:rPr>
              <a:t>; Hill, </a:t>
            </a:r>
            <a:r>
              <a:rPr lang="en-US" sz="1200" b="0" i="0" u="none" strike="noStrike" kern="1200" baseline="0" dirty="0" err="1">
                <a:solidFill>
                  <a:schemeClr val="tx1"/>
                </a:solidFill>
                <a:latin typeface="+mn-lt"/>
                <a:ea typeface="+mn-ea"/>
                <a:cs typeface="+mn-cs"/>
              </a:rPr>
              <a:t>Hanton</a:t>
            </a:r>
            <a:r>
              <a:rPr lang="en-US" sz="1200" b="0" i="0" u="none" strike="noStrike" kern="1200" baseline="0" dirty="0">
                <a:solidFill>
                  <a:schemeClr val="tx1"/>
                </a:solidFill>
                <a:latin typeface="+mn-lt"/>
                <a:ea typeface="+mn-ea"/>
                <a:cs typeface="+mn-cs"/>
              </a:rPr>
              <a:t>, Matthews, &amp; Fleming, 2010; Nolen-Hoeksema &amp; Morrow, 1991). As Shakespeare put it in </a:t>
            </a:r>
            <a:r>
              <a:rPr lang="en-US" sz="1200" b="0" i="1" u="none" strike="noStrike" kern="1200" baseline="0" dirty="0">
                <a:solidFill>
                  <a:schemeClr val="tx1"/>
                </a:solidFill>
                <a:latin typeface="+mn-lt"/>
                <a:ea typeface="+mn-ea"/>
                <a:cs typeface="+mn-cs"/>
              </a:rPr>
              <a:t>Measure for Measure</a:t>
            </a:r>
            <a:r>
              <a:rPr lang="en-US" sz="1200" b="0" i="0" u="none" strike="noStrike" kern="1200" baseline="0" dirty="0">
                <a:solidFill>
                  <a:schemeClr val="tx1"/>
                </a:solidFill>
                <a:latin typeface="+mn-lt"/>
                <a:ea typeface="+mn-ea"/>
                <a:cs typeface="+mn-cs"/>
              </a:rPr>
              <a:t>, “our doubts are traitors, and make us lose the good we oft might win by fearing to attempt” (cited in Charlesworth, 2004, p.18). The truth of this is readily apparent in sport – where it is clear that rumination often has an adverse impact on performance (e.g., Roy et al., 2016; </a:t>
            </a:r>
            <a:r>
              <a:rPr lang="en-US" sz="1200" b="0" i="0" u="none" strike="noStrike" kern="1200" baseline="0" dirty="0" err="1">
                <a:solidFill>
                  <a:schemeClr val="tx1"/>
                </a:solidFill>
                <a:latin typeface="+mn-lt"/>
                <a:ea typeface="+mn-ea"/>
                <a:cs typeface="+mn-cs"/>
              </a:rPr>
              <a:t>Tahtinen</a:t>
            </a:r>
            <a:r>
              <a:rPr lang="en-US" sz="1200" b="0" i="0" u="none" strike="noStrike" kern="1200" baseline="0" dirty="0">
                <a:solidFill>
                  <a:schemeClr val="tx1"/>
                </a:solidFill>
                <a:latin typeface="+mn-lt"/>
                <a:ea typeface="+mn-ea"/>
                <a:cs typeface="+mn-cs"/>
              </a:rPr>
              <a:t> et al., 2019). Here too the consequences of rumination align with those of maladaptive perfectionism (e.g., </a:t>
            </a:r>
            <a:r>
              <a:rPr lang="en-US" sz="1200" b="0" i="0" u="none" strike="noStrike" kern="1200" baseline="0" dirty="0" err="1">
                <a:solidFill>
                  <a:schemeClr val="tx1"/>
                </a:solidFill>
                <a:latin typeface="+mn-lt"/>
                <a:ea typeface="+mn-ea"/>
                <a:cs typeface="+mn-cs"/>
              </a:rPr>
              <a:t>Blankstein</a:t>
            </a:r>
            <a:r>
              <a:rPr lang="en-US" sz="1200" b="0" i="0" u="none" strike="noStrike" kern="1200" baseline="0" dirty="0">
                <a:solidFill>
                  <a:schemeClr val="tx1"/>
                </a:solidFill>
                <a:latin typeface="+mn-lt"/>
                <a:ea typeface="+mn-ea"/>
                <a:cs typeface="+mn-cs"/>
              </a:rPr>
              <a:t> &amp; Dunkley, 2002).</a:t>
            </a:r>
          </a:p>
          <a:p>
            <a:r>
              <a:rPr lang="en-US" sz="1200" b="0" i="0" u="none" strike="noStrike" kern="1200" baseline="0" dirty="0">
                <a:solidFill>
                  <a:schemeClr val="tx1"/>
                </a:solidFill>
                <a:latin typeface="+mn-lt"/>
                <a:ea typeface="+mn-ea"/>
                <a:cs typeface="+mn-cs"/>
              </a:rPr>
              <a:t>Finally, there is also evidence of a relationship between the </a:t>
            </a:r>
            <a:r>
              <a:rPr lang="en-US" sz="1200" b="0" i="1" u="none" strike="noStrike" kern="1200" baseline="0" dirty="0">
                <a:solidFill>
                  <a:schemeClr val="tx1"/>
                </a:solidFill>
                <a:latin typeface="+mn-lt"/>
                <a:ea typeface="+mn-ea"/>
                <a:cs typeface="+mn-cs"/>
              </a:rPr>
              <a:t>need for cognition </a:t>
            </a:r>
            <a:r>
              <a:rPr lang="en-US" sz="1200" b="0" i="0" u="none" strike="noStrike" kern="1200" baseline="0" dirty="0">
                <a:solidFill>
                  <a:schemeClr val="tx1"/>
                </a:solidFill>
                <a:latin typeface="+mn-lt"/>
                <a:ea typeface="+mn-ea"/>
                <a:cs typeface="+mn-cs"/>
              </a:rPr>
              <a:t>and sports performance (Sankaran et al., 2019). Need for cognition represents an underlying tendency to (need to) think and engage in information processing and reasoning activities (Cacioppo &amp; Petty, 1982). It has been </a:t>
            </a:r>
            <a:r>
              <a:rPr lang="en-US" sz="1200" b="0" i="0" u="none" strike="noStrike" kern="1200" baseline="0" dirty="0" err="1">
                <a:solidFill>
                  <a:schemeClr val="tx1"/>
                </a:solidFill>
                <a:latin typeface="+mn-lt"/>
                <a:ea typeface="+mn-ea"/>
                <a:cs typeface="+mn-cs"/>
              </a:rPr>
              <a:t>conceptualised</a:t>
            </a:r>
            <a:r>
              <a:rPr lang="en-US" sz="1200" b="0" i="0" u="none" strike="noStrike" kern="1200" baseline="0" dirty="0">
                <a:solidFill>
                  <a:schemeClr val="tx1"/>
                </a:solidFill>
                <a:latin typeface="+mn-lt"/>
                <a:ea typeface="+mn-ea"/>
                <a:cs typeface="+mn-cs"/>
              </a:rPr>
              <a:t> as a general trait associated with two tendencies: first, a tendency to extract information from the immediate environment; and second, a tendency to be in a state of ‘cognitive vigilance’. So, in the case of elite athletes, the natural tendency to draw information from both the external environment (e.g., about a competitor or the audience) and one’s internal state (e.g., related to one’s own anxiety or pressure to perform) is likely to be heightened among those who are high in need for cognition. Here too, Sankaran and colleagues (2019) argue that need for cognition can be allied with the notion of ‘thinking too much’. As people with a high need for cognition tend to over-process information in ways that ultimately impair performance, this need can be perceived as an indicator of a maladaptive thinking style. Consistent with this, Sankaran and colleagues (2019) in their research, which included 67 elite and semi-elite track and field athletes from Wales and England, found that those who were high (vs low) in rumination and need for cognition had a greater susceptibility to ‘choke under pressure’ in the context of high-stakes competition. All athletes had been training and competing for a minimum period of three years.</a:t>
            </a:r>
          </a:p>
          <a:p>
            <a:r>
              <a:rPr lang="en-US" sz="1200" b="0" i="0" u="none" strike="noStrike" kern="1200" baseline="0" dirty="0">
                <a:solidFill>
                  <a:schemeClr val="tx1"/>
                </a:solidFill>
                <a:latin typeface="+mn-lt"/>
                <a:ea typeface="+mn-ea"/>
                <a:cs typeface="+mn-cs"/>
              </a:rPr>
              <a:t>This work on (mal)adaptive information processing styles resonates with an older literature on individual differences in attributional patterns – often referred to as a person’s </a:t>
            </a:r>
            <a:r>
              <a:rPr lang="en-US" sz="1200" b="0" i="1" u="none" strike="noStrike" kern="1200" baseline="0" dirty="0">
                <a:solidFill>
                  <a:schemeClr val="tx1"/>
                </a:solidFill>
                <a:latin typeface="+mn-lt"/>
                <a:ea typeface="+mn-ea"/>
                <a:cs typeface="+mn-cs"/>
              </a:rPr>
              <a:t>explanatory style </a:t>
            </a:r>
            <a:r>
              <a:rPr lang="en-US" sz="1200" b="0" i="0" u="none" strike="noStrike" kern="1200" baseline="0" dirty="0">
                <a:solidFill>
                  <a:schemeClr val="tx1"/>
                </a:solidFill>
                <a:latin typeface="+mn-lt"/>
                <a:ea typeface="+mn-ea"/>
                <a:cs typeface="+mn-cs"/>
              </a:rPr>
              <a:t>(see also Chapter 8). A key observation here is that some people are prone to adopt a pessimistic explanatory style in which they engage in excessive self-blaming and </a:t>
            </a:r>
            <a:r>
              <a:rPr lang="en-US" sz="1200" b="0" i="0" u="none" strike="noStrike" kern="1200" baseline="0" dirty="0" err="1">
                <a:solidFill>
                  <a:schemeClr val="tx1"/>
                </a:solidFill>
                <a:latin typeface="+mn-lt"/>
                <a:ea typeface="+mn-ea"/>
                <a:cs typeface="+mn-cs"/>
              </a:rPr>
              <a:t>catastrophising</a:t>
            </a:r>
            <a:r>
              <a:rPr lang="en-US" sz="1200" b="0" i="0" u="none" strike="noStrike" kern="1200" baseline="0" dirty="0">
                <a:solidFill>
                  <a:schemeClr val="tx1"/>
                </a:solidFill>
                <a:latin typeface="+mn-lt"/>
                <a:ea typeface="+mn-ea"/>
                <a:cs typeface="+mn-cs"/>
              </a:rPr>
              <a:t> in response to failure or other negative events. Indeed, this is a key component of a ‘persistent cognitive pattern’ that Aaron Beck (1964) considered to be characteristic of depression and other psychopathology. So it is perhaps unsurprising that these same thought patterns have negative implications for sporting performance. For example, work by Tim Rees and colleagues has found that gymnasts who blame themselves after a disappointing performance, and believe that one failure will end their career, typically find it harder to perform well (and to continue to perform well) than gymnasts who are able to shrug off a poor performance as ‘bad luck’ or as the result of circumstances beyond their control (Rees, </a:t>
            </a:r>
            <a:r>
              <a:rPr lang="en-US" sz="1200" b="0" i="0" u="none" strike="noStrike" kern="1200" baseline="0" dirty="0" err="1">
                <a:solidFill>
                  <a:schemeClr val="tx1"/>
                </a:solidFill>
                <a:latin typeface="+mn-lt"/>
                <a:ea typeface="+mn-ea"/>
                <a:cs typeface="+mn-cs"/>
              </a:rPr>
              <a:t>Ingledew</a:t>
            </a:r>
            <a:r>
              <a:rPr lang="en-US" sz="1200" b="0" i="0" u="none" strike="noStrike" kern="1200" baseline="0" dirty="0">
                <a:solidFill>
                  <a:schemeClr val="tx1"/>
                </a:solidFill>
                <a:latin typeface="+mn-lt"/>
                <a:ea typeface="+mn-ea"/>
                <a:cs typeface="+mn-cs"/>
              </a:rPr>
              <a:t>, &amp; Hardy, 2005).</a:t>
            </a:r>
          </a:p>
          <a:p>
            <a:r>
              <a:rPr lang="en-US" sz="1200" b="0" i="0" u="none" strike="noStrike" kern="1200" baseline="0" dirty="0">
                <a:solidFill>
                  <a:schemeClr val="tx1"/>
                </a:solidFill>
                <a:latin typeface="+mn-lt"/>
                <a:ea typeface="+mn-ea"/>
                <a:cs typeface="+mn-cs"/>
              </a:rPr>
              <a:t>Along these lines, it is fairly well established that the classic pattern of self-serving attributions, in which people explain success with reference to internal factors (e.g., ‘I am good’) and failure with reference to external factors (‘I was unlucky’), proves generally to be adaptive in the domain of sport (as it is elsewhere; Lau &amp; Russell, 1980). What is less clear, however, is whether it is appropriate to see these cognitive patterns as the manifestation of stable traits. Optimistic self-talk, for example, may bolster confidence and performance, but it is also clear that it can be a product of successful performance.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Furthermore, athletes take an active role in interpreting and construing feedback from others. So while we know that performance typically suffers when failure is seen as beyond a person’s control and as unlikely to change (Coffee, Rees, &amp; Haslam, 2009), it is also apparent that this pattern is qualified by features of social context. In particular, as Coffee and colleagues discuss in Chapter 8, the attributions that a person makes are affected by the feedback they receive from others and also depend on who those others are (Rees et al., 2013). </a:t>
            </a:r>
          </a:p>
          <a:p>
            <a:r>
              <a:rPr lang="en-US" sz="1200" b="0" i="0" u="none" strike="noStrike" kern="1200" baseline="0" dirty="0">
                <a:solidFill>
                  <a:schemeClr val="tx1"/>
                </a:solidFill>
                <a:latin typeface="+mn-lt"/>
                <a:ea typeface="+mn-ea"/>
                <a:cs typeface="+mn-cs"/>
              </a:rPr>
              <a:t>In sum, while it is tempting to regard the cognitions that impact athletic (and other) performance as a reflection of stable individual differences (traits), there is little direct evidence to support this analysis. Instead, then, it is more generally the case that the link between cognition and performance is </a:t>
            </a:r>
            <a:r>
              <a:rPr lang="en-US" sz="1200" b="0" i="1" u="none" strike="noStrike" kern="1200" baseline="0" dirty="0">
                <a:solidFill>
                  <a:schemeClr val="tx1"/>
                </a:solidFill>
                <a:latin typeface="+mn-lt"/>
                <a:ea typeface="+mn-ea"/>
                <a:cs typeface="+mn-cs"/>
              </a:rPr>
              <a:t>context-specific</a:t>
            </a:r>
            <a:r>
              <a:rPr lang="en-US" sz="1200" b="0" i="0" u="none" strike="noStrike" kern="1200" baseline="0" dirty="0">
                <a:solidFill>
                  <a:schemeClr val="tx1"/>
                </a:solidFill>
                <a:latin typeface="+mn-lt"/>
                <a:ea typeface="+mn-ea"/>
                <a:cs typeface="+mn-cs"/>
              </a:rPr>
              <a:t>, so that as the context changes so does the nature of the link. We saw this, for example, in the case of </a:t>
            </a:r>
            <a:r>
              <a:rPr lang="en-US" sz="1200" b="0" i="0" u="none" strike="noStrike" kern="1200" baseline="0" dirty="0" err="1">
                <a:solidFill>
                  <a:schemeClr val="tx1"/>
                </a:solidFill>
                <a:latin typeface="+mn-lt"/>
                <a:ea typeface="+mn-ea"/>
                <a:cs typeface="+mn-cs"/>
              </a:rPr>
              <a:t>Asafa</a:t>
            </a:r>
            <a:r>
              <a:rPr lang="en-US" sz="1200" b="0" i="0" u="none" strike="noStrike" kern="1200" baseline="0" dirty="0">
                <a:solidFill>
                  <a:schemeClr val="tx1"/>
                </a:solidFill>
                <a:latin typeface="+mn-lt"/>
                <a:ea typeface="+mn-ea"/>
                <a:cs typeface="+mn-cs"/>
              </a:rPr>
              <a:t> Powell, where the effects of overthinking on performance only manifested themselves in the context of high-stakes competition (see Figure 7.1). As a result, there is more evidence for a modified trait approach in which the perceiver (athlete) plays a less passive role. In this view, the athlete’s cognitions are liable to change as a function of such things as context, goals and personal history: Amelie Mauresmo will think different thoughts, in different ways, depending on whether she is playing a major tournament at home (the French Open) or away (Wimbledon), and this difference is a product of her active construal of the personal meaning of her social (French national) identity. Such a position suggests that people’s self-concept develops over time – partly as the product of repeated experiences – and then (if adaptive) allows them to deal appropriately with the demands of a specific situation (e.g., a specific athletic competition). In this way, what is commonly understood as personality (the impact of traits) can perhaps better be described as </a:t>
            </a:r>
            <a:r>
              <a:rPr lang="en-US" sz="1200" b="0" i="1" u="none" strike="noStrike" kern="1200" baseline="0" dirty="0">
                <a:solidFill>
                  <a:schemeClr val="tx1"/>
                </a:solidFill>
                <a:latin typeface="+mn-lt"/>
                <a:ea typeface="+mn-ea"/>
                <a:cs typeface="+mn-cs"/>
              </a:rPr>
              <a:t>personal identity </a:t>
            </a:r>
            <a:r>
              <a:rPr lang="en-US" sz="1200" b="0" i="0" u="none" strike="noStrike" kern="1200" baseline="0" dirty="0">
                <a:solidFill>
                  <a:schemeClr val="tx1"/>
                </a:solidFill>
                <a:latin typeface="+mn-lt"/>
                <a:ea typeface="+mn-ea"/>
                <a:cs typeface="+mn-cs"/>
              </a:rPr>
              <a:t>(Turner, 1982). This means, for example, that when a female pole vaulter asks herself, ‘can I get over this bar?’, she is asking something about </a:t>
            </a:r>
            <a:r>
              <a:rPr lang="en-US" sz="1200" b="0" i="1" u="none" strike="noStrike" kern="1200" baseline="0" dirty="0">
                <a:solidFill>
                  <a:schemeClr val="tx1"/>
                </a:solidFill>
                <a:latin typeface="+mn-lt"/>
                <a:ea typeface="+mn-ea"/>
                <a:cs typeface="+mn-cs"/>
              </a:rPr>
              <a:t>who she is </a:t>
            </a:r>
            <a:r>
              <a:rPr lang="en-US" sz="1200" b="0" i="0" u="none" strike="noStrike" kern="1200" baseline="0" dirty="0">
                <a:solidFill>
                  <a:schemeClr val="tx1"/>
                </a:solidFill>
                <a:latin typeface="+mn-lt"/>
                <a:ea typeface="+mn-ea"/>
                <a:cs typeface="+mn-cs"/>
              </a:rPr>
              <a:t>as well as something about what she can do. As we will see below, </a:t>
            </a:r>
            <a:r>
              <a:rPr lang="en-US" sz="1200" b="0" i="0" u="none" strike="noStrike" kern="1200" baseline="0" dirty="0" err="1">
                <a:solidFill>
                  <a:schemeClr val="tx1"/>
                </a:solidFill>
                <a:latin typeface="+mn-lt"/>
                <a:ea typeface="+mn-ea"/>
                <a:cs typeface="+mn-cs"/>
              </a:rPr>
              <a:t>conceptualising</a:t>
            </a:r>
            <a:r>
              <a:rPr lang="en-US" sz="1200" b="0" i="0" u="none" strike="noStrike" kern="1200" baseline="0" dirty="0">
                <a:solidFill>
                  <a:schemeClr val="tx1"/>
                </a:solidFill>
                <a:latin typeface="+mn-lt"/>
                <a:ea typeface="+mn-ea"/>
                <a:cs typeface="+mn-cs"/>
              </a:rPr>
              <a:t> cognition in identity-based terms has significant implications for the way we engage with the problems that cognition can create for performance. Not least, this is because while personality is (by definition) hard to change, identity is more fluid and hence more malleable.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3</a:t>
            </a:fld>
            <a:endParaRPr lang="en-GB"/>
          </a:p>
        </p:txBody>
      </p:sp>
    </p:spTree>
    <p:extLst>
      <p:ext uri="{BB962C8B-B14F-4D97-AF65-F5344CB8AC3E}">
        <p14:creationId xmlns:p14="http://schemas.microsoft.com/office/powerpoint/2010/main" val="3162198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nl-BE" sz="1200" b="0" i="0" u="none" strike="noStrike" kern="1200" baseline="0" dirty="0">
              <a:solidFill>
                <a:schemeClr val="tx1"/>
              </a:solidFill>
              <a:latin typeface="+mn-lt"/>
              <a:ea typeface="+mn-ea"/>
              <a:cs typeface="+mn-cs"/>
            </a:endParaRPr>
          </a:p>
          <a:p>
            <a:r>
              <a:rPr lang="nl-BE" sz="1200" b="0" i="0" u="none" strike="noStrike" kern="1200" baseline="0" dirty="0">
                <a:solidFill>
                  <a:schemeClr val="tx1"/>
                </a:solidFill>
                <a:latin typeface="+mn-lt"/>
                <a:ea typeface="+mn-ea"/>
                <a:cs typeface="+mn-cs"/>
              </a:rPr>
              <a:t>The tools approach </a:t>
            </a:r>
          </a:p>
          <a:p>
            <a:r>
              <a:rPr lang="en-US" sz="1200" b="0" i="0" u="none" strike="noStrike" kern="1200" baseline="0" dirty="0">
                <a:solidFill>
                  <a:schemeClr val="tx1"/>
                </a:solidFill>
                <a:latin typeface="+mn-lt"/>
                <a:ea typeface="+mn-ea"/>
                <a:cs typeface="+mn-cs"/>
              </a:rPr>
              <a:t>A second approach to the link between cognition and performance in sport focuses on skills and practices that athletes can learn to help them overcome challenge and adversity. Once learned, these practices may then be available as a resource for them to use whenever it is appropriate to do so. This approach links cognition to </a:t>
            </a:r>
            <a:r>
              <a:rPr lang="en-US" sz="1200" b="0" i="1" u="none" strike="noStrike" kern="1200" baseline="0" dirty="0">
                <a:solidFill>
                  <a:schemeClr val="tx1"/>
                </a:solidFill>
                <a:latin typeface="+mn-lt"/>
                <a:ea typeface="+mn-ea"/>
                <a:cs typeface="+mn-cs"/>
              </a:rPr>
              <a:t>self-regulation </a:t>
            </a:r>
            <a:r>
              <a:rPr lang="en-US" sz="1200" b="0" i="0" u="none" strike="noStrike" kern="1200" baseline="0" dirty="0">
                <a:solidFill>
                  <a:schemeClr val="tx1"/>
                </a:solidFill>
                <a:latin typeface="+mn-lt"/>
                <a:ea typeface="+mn-ea"/>
                <a:cs typeface="+mn-cs"/>
              </a:rPr>
              <a:t>in </a:t>
            </a:r>
            <a:r>
              <a:rPr lang="en-US" sz="1200" b="0" i="0" u="none" strike="noStrike" kern="1200" baseline="0" dirty="0" err="1">
                <a:solidFill>
                  <a:schemeClr val="tx1"/>
                </a:solidFill>
                <a:latin typeface="+mn-lt"/>
                <a:ea typeface="+mn-ea"/>
                <a:cs typeface="+mn-cs"/>
              </a:rPr>
              <a:t>conceptualising</a:t>
            </a:r>
            <a:r>
              <a:rPr lang="en-US" sz="1200" b="0" i="0" u="none" strike="noStrike" kern="1200" baseline="0" dirty="0">
                <a:solidFill>
                  <a:schemeClr val="tx1"/>
                </a:solidFill>
                <a:latin typeface="+mn-lt"/>
                <a:ea typeface="+mn-ea"/>
                <a:cs typeface="+mn-cs"/>
              </a:rPr>
              <a:t> cognition as something that is actively deployed by a person to help them improve their performance – in much the same way as they might use a piece of equipment like a cricket helmet or baseball glove. </a:t>
            </a:r>
          </a:p>
          <a:p>
            <a:r>
              <a:rPr lang="en-US" sz="1200" b="0" i="0" u="none" strike="noStrike" kern="1200" baseline="0" dirty="0">
                <a:solidFill>
                  <a:schemeClr val="tx1"/>
                </a:solidFill>
                <a:latin typeface="+mn-lt"/>
                <a:ea typeface="+mn-ea"/>
                <a:cs typeface="+mn-cs"/>
              </a:rPr>
              <a:t>A good example of one such tool is </a:t>
            </a:r>
            <a:r>
              <a:rPr lang="en-US" sz="1200" b="0" i="1" u="none" strike="noStrike" kern="1200" baseline="0" dirty="0">
                <a:solidFill>
                  <a:schemeClr val="tx1"/>
                </a:solidFill>
                <a:latin typeface="+mn-lt"/>
                <a:ea typeface="+mn-ea"/>
                <a:cs typeface="+mn-cs"/>
              </a:rPr>
              <a:t>imagery</a:t>
            </a:r>
            <a:r>
              <a:rPr lang="en-US" sz="1200" b="0" i="0" u="none" strike="noStrike" kern="1200" baseline="0" dirty="0">
                <a:solidFill>
                  <a:schemeClr val="tx1"/>
                </a:solidFill>
                <a:latin typeface="+mn-lt"/>
                <a:ea typeface="+mn-ea"/>
                <a:cs typeface="+mn-cs"/>
              </a:rPr>
              <a:t>. Here a wealth of evidence suggests that if athletes imagine executing a task successfully before they perform it (e.g., a golfer imagining the arc of a putt across a green) or imagine themselves achieving positive outcomes (e.g., the ball ending up in the hole), this will lead to better performance (</a:t>
            </a:r>
            <a:r>
              <a:rPr lang="en-US" sz="1200" b="0" i="0" u="none" strike="noStrike" kern="1200" baseline="0" dirty="0" err="1">
                <a:solidFill>
                  <a:schemeClr val="tx1"/>
                </a:solidFill>
                <a:latin typeface="+mn-lt"/>
                <a:ea typeface="+mn-ea"/>
                <a:cs typeface="+mn-cs"/>
              </a:rPr>
              <a:t>Beilock</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Afremow</a:t>
            </a:r>
            <a:r>
              <a:rPr lang="en-US" sz="1200" b="0" i="0" u="none" strike="noStrike" kern="1200" baseline="0" dirty="0">
                <a:solidFill>
                  <a:schemeClr val="tx1"/>
                </a:solidFill>
                <a:latin typeface="+mn-lt"/>
                <a:ea typeface="+mn-ea"/>
                <a:cs typeface="+mn-cs"/>
              </a:rPr>
              <a:t>, Rabe, &amp; </a:t>
            </a:r>
            <a:r>
              <a:rPr lang="en-US" sz="1200" b="0" i="0" u="none" strike="noStrike" kern="1200" baseline="0" dirty="0" err="1">
                <a:solidFill>
                  <a:schemeClr val="tx1"/>
                </a:solidFill>
                <a:latin typeface="+mn-lt"/>
                <a:ea typeface="+mn-ea"/>
                <a:cs typeface="+mn-cs"/>
              </a:rPr>
              <a:t>Carr</a:t>
            </a:r>
            <a:r>
              <a:rPr lang="en-US" sz="1200" b="0" i="0" u="none" strike="noStrike" kern="1200" baseline="0" dirty="0">
                <a:solidFill>
                  <a:schemeClr val="tx1"/>
                </a:solidFill>
                <a:latin typeface="+mn-lt"/>
                <a:ea typeface="+mn-ea"/>
                <a:cs typeface="+mn-cs"/>
              </a:rPr>
              <a:t>, 2001). Likewise, in the midst of a demanding physical challenge, people can be helped to overcome pain by being distracted through a focus on external imagery (Padgett &amp; Hill, 1989). For example, a </a:t>
            </a:r>
            <a:r>
              <a:rPr lang="en-US" sz="1200" b="0" i="0" u="none" strike="noStrike" kern="1200" baseline="0" dirty="0" err="1">
                <a:solidFill>
                  <a:schemeClr val="tx1"/>
                </a:solidFill>
                <a:latin typeface="+mn-lt"/>
                <a:ea typeface="+mn-ea"/>
                <a:cs typeface="+mn-cs"/>
              </a:rPr>
              <a:t>synchronised</a:t>
            </a:r>
            <a:r>
              <a:rPr lang="en-US" sz="1200" b="0" i="0" u="none" strike="noStrike" kern="1200" baseline="0" dirty="0">
                <a:solidFill>
                  <a:schemeClr val="tx1"/>
                </a:solidFill>
                <a:latin typeface="+mn-lt"/>
                <a:ea typeface="+mn-ea"/>
                <a:cs typeface="+mn-cs"/>
              </a:rPr>
              <a:t> swimmer may be able to overcome her physical exhaustion during training sessions if she thinks about the crowd applauding her success at a major event (and the associated fact that, as Sarah </a:t>
            </a:r>
            <a:r>
              <a:rPr lang="en-US" sz="1200" b="0" i="0" u="none" strike="noStrike" kern="1200" baseline="0" dirty="0" err="1">
                <a:solidFill>
                  <a:schemeClr val="tx1"/>
                </a:solidFill>
                <a:latin typeface="+mn-lt"/>
                <a:ea typeface="+mn-ea"/>
                <a:cs typeface="+mn-cs"/>
              </a:rPr>
              <a:t>Bombell</a:t>
            </a:r>
            <a:r>
              <a:rPr lang="en-US" sz="1200" b="0" i="0" u="none" strike="noStrike" kern="1200" baseline="0" dirty="0">
                <a:solidFill>
                  <a:schemeClr val="tx1"/>
                </a:solidFill>
                <a:latin typeface="+mn-lt"/>
                <a:ea typeface="+mn-ea"/>
                <a:cs typeface="+mn-cs"/>
              </a:rPr>
              <a:t> observed, ‘the pain of discipline is far less than the pain of regret’; cited in </a:t>
            </a:r>
            <a:r>
              <a:rPr lang="en-US" sz="1200" b="0" i="0" u="none" strike="noStrike" kern="1200" baseline="0" dirty="0" err="1">
                <a:solidFill>
                  <a:schemeClr val="tx1"/>
                </a:solidFill>
                <a:latin typeface="+mn-lt"/>
                <a:ea typeface="+mn-ea"/>
                <a:cs typeface="+mn-cs"/>
              </a:rPr>
              <a:t>Plasker</a:t>
            </a:r>
            <a:r>
              <a:rPr lang="en-US" sz="1200" b="0" i="0" u="none" strike="noStrike" kern="1200" baseline="0" dirty="0">
                <a:solidFill>
                  <a:schemeClr val="tx1"/>
                </a:solidFill>
                <a:latin typeface="+mn-lt"/>
                <a:ea typeface="+mn-ea"/>
                <a:cs typeface="+mn-cs"/>
              </a:rPr>
              <a:t>, 2009, p. 163).</a:t>
            </a:r>
          </a:p>
          <a:p>
            <a:r>
              <a:rPr lang="en-US" sz="1200" b="0" i="0" u="none" strike="noStrike" kern="1200" baseline="0" dirty="0">
                <a:solidFill>
                  <a:schemeClr val="tx1"/>
                </a:solidFill>
                <a:latin typeface="+mn-lt"/>
                <a:ea typeface="+mn-ea"/>
                <a:cs typeface="+mn-cs"/>
              </a:rPr>
              <a:t>Moreover, the same approach can also help athletes to avoid bad performance, although here the objective is to avoid imagining negative outcomes. So, while a golfer will tend to putt better if she imagines her ball dropping into the hole before she takes a putt, the same will be true if she avoids imagining it sliding past the hole. A problem here, though, is that </a:t>
            </a:r>
            <a:r>
              <a:rPr lang="en-US" sz="1200" b="0" i="1" u="none" strike="noStrike" kern="1200" baseline="0" dirty="0">
                <a:solidFill>
                  <a:schemeClr val="tx1"/>
                </a:solidFill>
                <a:latin typeface="+mn-lt"/>
                <a:ea typeface="+mn-ea"/>
                <a:cs typeface="+mn-cs"/>
              </a:rPr>
              <a:t>over-monitoring </a:t>
            </a:r>
            <a:r>
              <a:rPr lang="en-US" sz="1200" b="0" i="0" u="none" strike="noStrike" kern="1200" baseline="0" dirty="0">
                <a:solidFill>
                  <a:schemeClr val="tx1"/>
                </a:solidFill>
                <a:latin typeface="+mn-lt"/>
                <a:ea typeface="+mn-ea"/>
                <a:cs typeface="+mn-cs"/>
              </a:rPr>
              <a:t>can have ironic effects. For focusing too much attention on a given task (e.g., the explicit monitoring of motor performance) is known to impair performance (Wegner, </a:t>
            </a:r>
            <a:r>
              <a:rPr lang="en-US" sz="1200" b="0" i="0" u="none" strike="noStrike" kern="1200" baseline="0" dirty="0" err="1">
                <a:solidFill>
                  <a:schemeClr val="tx1"/>
                </a:solidFill>
                <a:latin typeface="+mn-lt"/>
                <a:ea typeface="+mn-ea"/>
                <a:cs typeface="+mn-cs"/>
              </a:rPr>
              <a:t>Ansfield</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Pilloff</a:t>
            </a:r>
            <a:r>
              <a:rPr lang="en-US" sz="1200" b="0" i="0" u="none" strike="noStrike" kern="1200" baseline="0" dirty="0">
                <a:solidFill>
                  <a:schemeClr val="tx1"/>
                </a:solidFill>
                <a:latin typeface="+mn-lt"/>
                <a:ea typeface="+mn-ea"/>
                <a:cs typeface="+mn-cs"/>
              </a:rPr>
              <a:t>, 1998)</a:t>
            </a:r>
            <a:r>
              <a:rPr lang="en-US" sz="1200" b="0" i="1"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So if our golfer says to herself, ‘I must </a:t>
            </a:r>
            <a:r>
              <a:rPr lang="en-US" sz="1200" b="0" i="1" u="none" strike="noStrike" kern="1200" baseline="0" dirty="0">
                <a:solidFill>
                  <a:schemeClr val="tx1"/>
                </a:solidFill>
                <a:latin typeface="+mn-lt"/>
                <a:ea typeface="+mn-ea"/>
                <a:cs typeface="+mn-cs"/>
              </a:rPr>
              <a:t>not </a:t>
            </a:r>
            <a:r>
              <a:rPr lang="en-US" sz="1200" b="0" i="0" u="none" strike="noStrike" kern="1200" baseline="0" dirty="0">
                <a:solidFill>
                  <a:schemeClr val="tx1"/>
                </a:solidFill>
                <a:latin typeface="+mn-lt"/>
                <a:ea typeface="+mn-ea"/>
                <a:cs typeface="+mn-cs"/>
              </a:rPr>
              <a:t>think about slicing the ball’, ironically she </a:t>
            </a:r>
            <a:r>
              <a:rPr lang="en-US" sz="1200" b="0" i="1" u="none" strike="noStrike" kern="1200" baseline="0" dirty="0">
                <a:solidFill>
                  <a:schemeClr val="tx1"/>
                </a:solidFill>
                <a:latin typeface="+mn-lt"/>
                <a:ea typeface="+mn-ea"/>
                <a:cs typeface="+mn-cs"/>
              </a:rPr>
              <a:t>is </a:t>
            </a:r>
            <a:r>
              <a:rPr lang="en-US" sz="1200" b="0" i="0" u="none" strike="noStrike" kern="1200" baseline="0" dirty="0">
                <a:solidFill>
                  <a:schemeClr val="tx1"/>
                </a:solidFill>
                <a:latin typeface="+mn-lt"/>
                <a:ea typeface="+mn-ea"/>
                <a:cs typeface="+mn-cs"/>
              </a:rPr>
              <a:t>thinking about slicing it in ways that increase the chances of her ball veering wildly off-course. Indeed, studies with juggling (Smith &amp; Ellsworth, 1981) show that over-monitoring of this form is particularly harmful for well-learned or familiar motor tasks.</a:t>
            </a:r>
          </a:p>
          <a:p>
            <a:r>
              <a:rPr lang="en-US" sz="1200" b="0" i="0" u="none" strike="noStrike" kern="1200" baseline="0" dirty="0">
                <a:solidFill>
                  <a:schemeClr val="tx1"/>
                </a:solidFill>
                <a:latin typeface="+mn-lt"/>
                <a:ea typeface="+mn-ea"/>
                <a:cs typeface="+mn-cs"/>
              </a:rPr>
              <a:t>Another tool that is widely used to regulate athletic performance is </a:t>
            </a:r>
            <a:r>
              <a:rPr lang="en-US" sz="1200" b="0" i="1" u="none" strike="noStrike" kern="1200" baseline="0" dirty="0">
                <a:solidFill>
                  <a:schemeClr val="tx1"/>
                </a:solidFill>
                <a:latin typeface="+mn-lt"/>
                <a:ea typeface="+mn-ea"/>
                <a:cs typeface="+mn-cs"/>
              </a:rPr>
              <a:t>goal-setting </a:t>
            </a:r>
            <a:r>
              <a:rPr lang="en-US" sz="1200" b="0" i="0" u="none" strike="noStrike" kern="1200" baseline="0" dirty="0">
                <a:solidFill>
                  <a:schemeClr val="tx1"/>
                </a:solidFill>
                <a:latin typeface="+mn-lt"/>
                <a:ea typeface="+mn-ea"/>
                <a:cs typeface="+mn-cs"/>
              </a:rPr>
              <a:t>(Locke &amp; Latham, 1990). This involves approaching performance with a pre-set goal in mind, with evidence suggesting that this is likely to be more beneficial if the goal is </a:t>
            </a:r>
            <a:r>
              <a:rPr lang="en-US" sz="1200" b="0" i="1" u="none" strike="noStrike" kern="1200" baseline="0" dirty="0">
                <a:solidFill>
                  <a:schemeClr val="tx1"/>
                </a:solidFill>
                <a:latin typeface="+mn-lt"/>
                <a:ea typeface="+mn-ea"/>
                <a:cs typeface="+mn-cs"/>
              </a:rPr>
              <a:t>specific</a:t>
            </a:r>
            <a:r>
              <a:rPr lang="en-US" sz="1200" b="0" i="0" u="none" strike="noStrike" kern="1200" baseline="0" dirty="0">
                <a:solidFill>
                  <a:schemeClr val="tx1"/>
                </a:solidFill>
                <a:latin typeface="+mn-lt"/>
                <a:ea typeface="+mn-ea"/>
                <a:cs typeface="+mn-cs"/>
              </a:rPr>
              <a:t>, </a:t>
            </a:r>
            <a:r>
              <a:rPr lang="en-US" sz="1200" b="0" i="1" u="none" strike="noStrike" kern="1200" baseline="0" dirty="0">
                <a:solidFill>
                  <a:schemeClr val="tx1"/>
                </a:solidFill>
                <a:latin typeface="+mn-lt"/>
                <a:ea typeface="+mn-ea"/>
                <a:cs typeface="+mn-cs"/>
              </a:rPr>
              <a:t>challenging </a:t>
            </a:r>
            <a:r>
              <a:rPr lang="en-US" sz="1200" b="0" i="0" u="none" strike="noStrike" kern="1200" baseline="0" dirty="0">
                <a:solidFill>
                  <a:schemeClr val="tx1"/>
                </a:solidFill>
                <a:latin typeface="+mn-lt"/>
                <a:ea typeface="+mn-ea"/>
                <a:cs typeface="+mn-cs"/>
              </a:rPr>
              <a:t>and </a:t>
            </a:r>
            <a:r>
              <a:rPr lang="en-US" sz="1200" b="0" i="1" u="none" strike="noStrike" kern="1200" baseline="0" dirty="0">
                <a:solidFill>
                  <a:schemeClr val="tx1"/>
                </a:solidFill>
                <a:latin typeface="+mn-lt"/>
                <a:ea typeface="+mn-ea"/>
                <a:cs typeface="+mn-cs"/>
              </a:rPr>
              <a:t>realistic </a:t>
            </a:r>
            <a:r>
              <a:rPr lang="en-US" sz="1200" b="0" i="0" u="none" strike="noStrike" kern="1200" baseline="0" dirty="0">
                <a:solidFill>
                  <a:schemeClr val="tx1"/>
                </a:solidFill>
                <a:latin typeface="+mn-lt"/>
                <a:ea typeface="+mn-ea"/>
                <a:cs typeface="+mn-cs"/>
              </a:rPr>
              <a:t>(Weinberg &amp; Butt, 2014). This means, for example, that an elite athlete will typically perform better if their goal is to win at least a bronze medal rather than just to ‘do their best’ – providing that this does not either stretch them too much or too little. At the same time, too, it is generally beneficial to have a goal that is focused on approaching a desired outcome, such as a successful performance or a win, rather than avoiding an unwanted outcome, such as a loss (</a:t>
            </a:r>
            <a:r>
              <a:rPr lang="en-US" sz="1200" b="0" i="0" u="none" strike="noStrike" kern="1200" baseline="0" dirty="0" err="1">
                <a:solidFill>
                  <a:schemeClr val="tx1"/>
                </a:solidFill>
                <a:latin typeface="+mn-lt"/>
                <a:ea typeface="+mn-ea"/>
                <a:cs typeface="+mn-cs"/>
              </a:rPr>
              <a:t>Jordet</a:t>
            </a:r>
            <a:r>
              <a:rPr lang="en-US" sz="1200" b="0" i="0" u="none" strike="noStrike" kern="1200" baseline="0" dirty="0">
                <a:solidFill>
                  <a:schemeClr val="tx1"/>
                </a:solidFill>
                <a:latin typeface="+mn-lt"/>
                <a:ea typeface="+mn-ea"/>
                <a:cs typeface="+mn-cs"/>
              </a:rPr>
              <a:t> &amp; Hartman, 2008).</a:t>
            </a:r>
          </a:p>
          <a:p>
            <a:r>
              <a:rPr lang="en-US" sz="1200" b="0" i="0" u="none" strike="noStrike" kern="1200" baseline="0" dirty="0">
                <a:solidFill>
                  <a:schemeClr val="tx1"/>
                </a:solidFill>
                <a:latin typeface="+mn-lt"/>
                <a:ea typeface="+mn-ea"/>
                <a:cs typeface="+mn-cs"/>
              </a:rPr>
              <a:t>Imagery and goal-setting are widely used by sporting and exercise coaches to improve athletic performance. Indeed, imagery has been referred to as ‘the most powerful mental tool’ that athletes can deploy (Taylor, 2012). Moreover, it is clear that the absence of useful thoughts and/or the presence of toxic ones can compromise athletic performance just as surely as inappropriate training, poor diet or illness. Accordingly, developing and learning how to use these cognitive tools is a good investment of time and effort.</a:t>
            </a:r>
          </a:p>
          <a:p>
            <a:r>
              <a:rPr lang="en-US" sz="1200" b="0" i="0" u="none" strike="noStrike" kern="1200" baseline="0" dirty="0">
                <a:solidFill>
                  <a:schemeClr val="tx1"/>
                </a:solidFill>
                <a:latin typeface="+mn-lt"/>
                <a:ea typeface="+mn-ea"/>
                <a:cs typeface="+mn-cs"/>
              </a:rPr>
              <a:t>Again, though, it is worth asking whether the ‘tool’ framework is the best way to </a:t>
            </a:r>
            <a:r>
              <a:rPr lang="en-US" sz="1200" b="0" i="0" u="none" strike="noStrike" kern="1200" baseline="0" dirty="0" err="1">
                <a:solidFill>
                  <a:schemeClr val="tx1"/>
                </a:solidFill>
                <a:latin typeface="+mn-lt"/>
                <a:ea typeface="+mn-ea"/>
                <a:cs typeface="+mn-cs"/>
              </a:rPr>
              <a:t>conceptualise</a:t>
            </a:r>
            <a:r>
              <a:rPr lang="en-US" sz="1200" b="0" i="0" u="none" strike="noStrike" kern="1200" baseline="0" dirty="0">
                <a:solidFill>
                  <a:schemeClr val="tx1"/>
                </a:solidFill>
                <a:latin typeface="+mn-lt"/>
                <a:ea typeface="+mn-ea"/>
                <a:cs typeface="+mn-cs"/>
              </a:rPr>
              <a:t> these processes. On the one hand, thinking of imagery and goal-setting as tools that athletes can learn over time and then deploy when needed is certainly more empowering than thinking of cognition as the product of dispositional traits that are largely unchangeable. But on the other hand, </a:t>
            </a:r>
            <a:r>
              <a:rPr lang="en-US" sz="1200" b="0" i="0" u="none" strike="noStrike" kern="1200" baseline="0" dirty="0" err="1">
                <a:solidFill>
                  <a:schemeClr val="tx1"/>
                </a:solidFill>
                <a:latin typeface="+mn-lt"/>
                <a:ea typeface="+mn-ea"/>
                <a:cs typeface="+mn-cs"/>
              </a:rPr>
              <a:t>conceptualising</a:t>
            </a:r>
            <a:r>
              <a:rPr lang="en-US" sz="1200" b="0" i="0" u="none" strike="noStrike" kern="1200" baseline="0" dirty="0">
                <a:solidFill>
                  <a:schemeClr val="tx1"/>
                </a:solidFill>
                <a:latin typeface="+mn-lt"/>
                <a:ea typeface="+mn-ea"/>
                <a:cs typeface="+mn-cs"/>
              </a:rPr>
              <a:t> cognitions as tools sets them apart from the person, and fails to </a:t>
            </a:r>
            <a:r>
              <a:rPr lang="en-US" sz="1200" b="0" i="0" u="none" strike="noStrike" kern="1200" baseline="0" dirty="0" err="1">
                <a:solidFill>
                  <a:schemeClr val="tx1"/>
                </a:solidFill>
                <a:latin typeface="+mn-lt"/>
                <a:ea typeface="+mn-ea"/>
                <a:cs typeface="+mn-cs"/>
              </a:rPr>
              <a:t>recognise</a:t>
            </a:r>
            <a:r>
              <a:rPr lang="en-US" sz="1200" b="0" i="0" u="none" strike="noStrike" kern="1200" baseline="0" dirty="0">
                <a:solidFill>
                  <a:schemeClr val="tx1"/>
                </a:solidFill>
                <a:latin typeface="+mn-lt"/>
                <a:ea typeface="+mn-ea"/>
                <a:cs typeface="+mn-cs"/>
              </a:rPr>
              <a:t> that when imagery and goals are most effective, this is because they are aligned with (and become </a:t>
            </a:r>
            <a:r>
              <a:rPr lang="en-US" sz="1200" b="0" i="1" u="none" strike="noStrike" kern="1200" baseline="0" dirty="0">
                <a:solidFill>
                  <a:schemeClr val="tx1"/>
                </a:solidFill>
                <a:latin typeface="+mn-lt"/>
                <a:ea typeface="+mn-ea"/>
                <a:cs typeface="+mn-cs"/>
              </a:rPr>
              <a:t>integrated into</a:t>
            </a:r>
            <a:r>
              <a:rPr lang="en-US" sz="1200" b="0" i="0" u="none" strike="noStrike" kern="1200" baseline="0" dirty="0">
                <a:solidFill>
                  <a:schemeClr val="tx1"/>
                </a:solidFill>
                <a:latin typeface="+mn-lt"/>
                <a:ea typeface="+mn-ea"/>
                <a:cs typeface="+mn-cs"/>
              </a:rPr>
              <a:t>) a person’s sense of self (</a:t>
            </a:r>
            <a:r>
              <a:rPr lang="en-US" sz="1200" b="0" i="0" u="none" strike="noStrike" kern="1200" baseline="0" dirty="0" err="1">
                <a:solidFill>
                  <a:schemeClr val="tx1"/>
                </a:solidFill>
                <a:latin typeface="+mn-lt"/>
                <a:ea typeface="+mn-ea"/>
                <a:cs typeface="+mn-cs"/>
              </a:rPr>
              <a:t>Ellemers</a:t>
            </a:r>
            <a:r>
              <a:rPr lang="en-US" sz="1200" b="0" i="0" u="none" strike="noStrike" kern="1200" baseline="0" dirty="0">
                <a:solidFill>
                  <a:schemeClr val="tx1"/>
                </a:solidFill>
                <a:latin typeface="+mn-lt"/>
                <a:ea typeface="+mn-ea"/>
                <a:cs typeface="+mn-cs"/>
              </a:rPr>
              <a:t> et al., 2004). Moreover, this sense of self is often as much social (e.g., about ‘our’ goals) as personal (about ‘my’ goals). More generally, then, in ways that we elaborate further below, there is value in moving away from an approach which sees cognitions as ‘things’ to one which sees them as </a:t>
            </a:r>
            <a:r>
              <a:rPr lang="en-US" sz="1200" b="0" i="1" u="none" strike="noStrike" kern="1200" baseline="0" dirty="0">
                <a:solidFill>
                  <a:schemeClr val="tx1"/>
                </a:solidFill>
                <a:latin typeface="+mn-lt"/>
                <a:ea typeface="+mn-ea"/>
                <a:cs typeface="+mn-cs"/>
              </a:rPr>
              <a:t>processes </a:t>
            </a:r>
            <a:r>
              <a:rPr lang="en-US" sz="1200" b="0" i="0" u="none" strike="noStrike" kern="1200" baseline="0" dirty="0">
                <a:solidFill>
                  <a:schemeClr val="tx1"/>
                </a:solidFill>
                <a:latin typeface="+mn-lt"/>
                <a:ea typeface="+mn-ea"/>
                <a:cs typeface="+mn-cs"/>
              </a:rPr>
              <a:t>that </a:t>
            </a:r>
            <a:r>
              <a:rPr lang="en-US" sz="1200" b="0" i="0" u="none" strike="noStrike" kern="1200" baseline="0" dirty="0" err="1">
                <a:solidFill>
                  <a:schemeClr val="tx1"/>
                </a:solidFill>
                <a:latin typeface="+mn-lt"/>
                <a:ea typeface="+mn-ea"/>
                <a:cs typeface="+mn-cs"/>
              </a:rPr>
              <a:t>centre</a:t>
            </a:r>
            <a:r>
              <a:rPr lang="en-US" sz="1200" b="0" i="0" u="none" strike="noStrike" kern="1200" baseline="0" dirty="0">
                <a:solidFill>
                  <a:schemeClr val="tx1"/>
                </a:solidFill>
                <a:latin typeface="+mn-lt"/>
                <a:ea typeface="+mn-ea"/>
                <a:cs typeface="+mn-cs"/>
              </a:rPr>
              <a:t> on the dynamics of a variable self.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4</a:t>
            </a:fld>
            <a:endParaRPr lang="en-GB"/>
          </a:p>
        </p:txBody>
      </p:sp>
    </p:spTree>
    <p:extLst>
      <p:ext uri="{BB962C8B-B14F-4D97-AF65-F5344CB8AC3E}">
        <p14:creationId xmlns:p14="http://schemas.microsoft.com/office/powerpoint/2010/main" val="2416645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nl-BE" sz="1200" b="0" i="0" u="none" strike="noStrike" kern="1200" baseline="0" dirty="0">
              <a:solidFill>
                <a:schemeClr val="tx1"/>
              </a:solidFill>
              <a:latin typeface="+mn-lt"/>
              <a:ea typeface="+mn-ea"/>
              <a:cs typeface="+mn-cs"/>
            </a:endParaRPr>
          </a:p>
          <a:p>
            <a:r>
              <a:rPr lang="nl-BE" sz="1200" b="0" i="0" u="none" strike="noStrike" kern="1200" baseline="0" dirty="0">
                <a:solidFill>
                  <a:schemeClr val="tx1"/>
                </a:solidFill>
                <a:latin typeface="+mn-lt"/>
                <a:ea typeface="+mn-ea"/>
                <a:cs typeface="+mn-cs"/>
              </a:rPr>
              <a:t>The </a:t>
            </a:r>
            <a:r>
              <a:rPr lang="nl-BE" sz="1200" b="0" i="0" u="none" strike="noStrike" kern="1200" baseline="0" dirty="0" err="1">
                <a:solidFill>
                  <a:schemeClr val="tx1"/>
                </a:solidFill>
                <a:latin typeface="+mn-lt"/>
                <a:ea typeface="+mn-ea"/>
                <a:cs typeface="+mn-cs"/>
              </a:rPr>
              <a:t>threats</a:t>
            </a:r>
            <a:r>
              <a:rPr lang="nl-BE" sz="1200" b="0" i="0" u="none" strike="noStrike" kern="1200" baseline="0" dirty="0">
                <a:solidFill>
                  <a:schemeClr val="tx1"/>
                </a:solidFill>
                <a:latin typeface="+mn-lt"/>
                <a:ea typeface="+mn-ea"/>
                <a:cs typeface="+mn-cs"/>
              </a:rPr>
              <a:t> approach </a:t>
            </a:r>
          </a:p>
          <a:p>
            <a:r>
              <a:rPr lang="en-US" sz="1200" b="0" i="0" u="none" strike="noStrike" kern="1200" baseline="0" dirty="0">
                <a:solidFill>
                  <a:schemeClr val="tx1"/>
                </a:solidFill>
                <a:latin typeface="+mn-lt"/>
                <a:ea typeface="+mn-ea"/>
                <a:cs typeface="+mn-cs"/>
              </a:rPr>
              <a:t>A final approach to the cognition–performance relationship focuses on the need for athletes to negotiate features of their environment that present themselves as </a:t>
            </a:r>
            <a:r>
              <a:rPr lang="en-US" sz="1200" b="0" i="1" u="none" strike="noStrike" kern="1200" baseline="0" dirty="0">
                <a:solidFill>
                  <a:schemeClr val="tx1"/>
                </a:solidFill>
                <a:latin typeface="+mn-lt"/>
                <a:ea typeface="+mn-ea"/>
                <a:cs typeface="+mn-cs"/>
              </a:rPr>
              <a:t>threats </a:t>
            </a:r>
            <a:r>
              <a:rPr lang="en-US" sz="1200" b="0" i="0" u="none" strike="noStrike" kern="1200" baseline="0" dirty="0">
                <a:solidFill>
                  <a:schemeClr val="tx1"/>
                </a:solidFill>
                <a:latin typeface="+mn-lt"/>
                <a:ea typeface="+mn-ea"/>
                <a:cs typeface="+mn-cs"/>
              </a:rPr>
              <a:t>to who they are and what they want to do. This approach therefore differs from the trait approach and the tools approach in focusing on matters of social context. </a:t>
            </a:r>
          </a:p>
          <a:p>
            <a:r>
              <a:rPr lang="en-US" sz="1200" b="0" i="0" u="none" strike="noStrike" kern="1200" baseline="0" dirty="0">
                <a:solidFill>
                  <a:schemeClr val="tx1"/>
                </a:solidFill>
                <a:latin typeface="+mn-lt"/>
                <a:ea typeface="+mn-ea"/>
                <a:cs typeface="+mn-cs"/>
              </a:rPr>
              <a:t>The key point here is that in a wide range of domains humans </a:t>
            </a:r>
            <a:r>
              <a:rPr lang="en-US" sz="1200" b="1" i="0" u="none" strike="noStrike" kern="1200" baseline="0" dirty="0">
                <a:solidFill>
                  <a:schemeClr val="tx1"/>
                </a:solidFill>
                <a:latin typeface="+mn-lt"/>
                <a:ea typeface="+mn-ea"/>
                <a:cs typeface="+mn-cs"/>
              </a:rPr>
              <a:t>routinely have </a:t>
            </a:r>
            <a:r>
              <a:rPr lang="en-US" sz="1200" b="1" i="1" u="none" strike="noStrike" kern="1200" baseline="0" dirty="0">
                <a:solidFill>
                  <a:schemeClr val="tx1"/>
                </a:solidFill>
                <a:latin typeface="+mn-lt"/>
                <a:ea typeface="+mn-ea"/>
                <a:cs typeface="+mn-cs"/>
              </a:rPr>
              <a:t>thoughts </a:t>
            </a:r>
            <a:r>
              <a:rPr lang="en-US" sz="1200" b="1" i="0" u="none" strike="noStrike" kern="1200" baseline="0" dirty="0">
                <a:solidFill>
                  <a:schemeClr val="tx1"/>
                </a:solidFill>
                <a:latin typeface="+mn-lt"/>
                <a:ea typeface="+mn-ea"/>
                <a:cs typeface="+mn-cs"/>
              </a:rPr>
              <a:t>about threats that have significant consequences for their performance</a:t>
            </a:r>
            <a:r>
              <a:rPr lang="en-US" sz="1200" b="0" i="0" u="none" strike="noStrike" kern="1200" baseline="0" dirty="0">
                <a:solidFill>
                  <a:schemeClr val="tx1"/>
                </a:solidFill>
                <a:latin typeface="+mn-lt"/>
                <a:ea typeface="+mn-ea"/>
                <a:cs typeface="+mn-cs"/>
              </a:rPr>
              <a:t>. In sport, as elsewhere, these threats generally relate to a person’s sense of self (including their sense of competence or ability; Fredrickson &amp; Harrison, 2005). Awareness of these threats then creates forms of pressure that can often lead to choking (Baumeister &amp; Showers, 1986). </a:t>
            </a:r>
          </a:p>
          <a:p>
            <a:r>
              <a:rPr lang="en-US" sz="1200" b="0" i="0" u="none" strike="noStrike" kern="1200" baseline="0" dirty="0">
                <a:solidFill>
                  <a:schemeClr val="tx1"/>
                </a:solidFill>
                <a:latin typeface="+mn-lt"/>
                <a:ea typeface="+mn-ea"/>
                <a:cs typeface="+mn-cs"/>
              </a:rPr>
              <a:t>One form of self-threat that has been a particular focus for research is </a:t>
            </a:r>
            <a:r>
              <a:rPr lang="en-US" sz="1200" b="0" i="1" u="none" strike="noStrike" kern="1200" baseline="0" dirty="0">
                <a:solidFill>
                  <a:schemeClr val="tx1"/>
                </a:solidFill>
                <a:latin typeface="+mn-lt"/>
                <a:ea typeface="+mn-ea"/>
                <a:cs typeface="+mn-cs"/>
              </a:rPr>
              <a:t>stereotype threat</a:t>
            </a:r>
            <a:r>
              <a:rPr lang="en-US" sz="1200" b="0" i="0" u="none" strike="noStrike" kern="1200" baseline="0" dirty="0">
                <a:solidFill>
                  <a:schemeClr val="tx1"/>
                </a:solidFill>
                <a:latin typeface="+mn-lt"/>
                <a:ea typeface="+mn-ea"/>
                <a:cs typeface="+mn-cs"/>
              </a:rPr>
              <a:t>. As originally defined by Claude Steele (1997), this refers to threat that arises when a person becomes aware that their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may confirm a negative stereotype about a group or social category they belong to. In the realm of athletics, for example, a European runner racing against African athletes may experience threat due to an awareness of European athletes’ inferiority in long-distance events. </a:t>
            </a:r>
          </a:p>
          <a:p>
            <a:r>
              <a:rPr lang="en-US" sz="1200" b="0" i="0" u="none" strike="noStrike" kern="1200" baseline="0" dirty="0">
                <a:solidFill>
                  <a:schemeClr val="tx1"/>
                </a:solidFill>
                <a:latin typeface="+mn-lt"/>
                <a:ea typeface="+mn-ea"/>
                <a:cs typeface="+mn-cs"/>
              </a:rPr>
              <a:t>Such threats have been most widely studied in relation to gender, race and age stereotypes. However, they can be based on social categorizations or group memberships of any form. In a football match against Germany, for example, English penalty takers may experience an analogous threat due to their knowledge of England’s poor previous performance in penalty shoot-outs (Alleyne, 2009). The group involved does not even need to be broadly or profoundly </a:t>
            </a:r>
            <a:r>
              <a:rPr lang="en-US" sz="1200" b="0" i="0" u="none" strike="noStrike" kern="1200" baseline="0" dirty="0" err="1">
                <a:solidFill>
                  <a:schemeClr val="tx1"/>
                </a:solidFill>
                <a:latin typeface="+mn-lt"/>
                <a:ea typeface="+mn-ea"/>
                <a:cs typeface="+mn-cs"/>
              </a:rPr>
              <a:t>stigmatised</a:t>
            </a:r>
            <a:r>
              <a:rPr lang="en-US" sz="1200" b="0" i="0" u="none" strike="noStrike" kern="1200" baseline="0" dirty="0">
                <a:solidFill>
                  <a:schemeClr val="tx1"/>
                </a:solidFill>
                <a:latin typeface="+mn-lt"/>
                <a:ea typeface="+mn-ea"/>
                <a:cs typeface="+mn-cs"/>
              </a:rPr>
              <a:t> within society; the group must simply come off badly in a stereotype comparing its performance in some valued domain to that of some other group. </a:t>
            </a:r>
          </a:p>
          <a:p>
            <a:r>
              <a:rPr lang="en-US" sz="1200" b="0" i="0" u="none" strike="noStrike" kern="1200" baseline="0" dirty="0">
                <a:solidFill>
                  <a:schemeClr val="tx1"/>
                </a:solidFill>
                <a:latin typeface="+mn-lt"/>
                <a:ea typeface="+mn-ea"/>
                <a:cs typeface="+mn-cs"/>
              </a:rPr>
              <a:t>As a corollary, it is also the case that awareness of positive stereotypes about an ingroup can lead to improved performance through a process referred to as </a:t>
            </a:r>
            <a:r>
              <a:rPr lang="en-US" sz="1200" b="0" i="1" u="none" strike="noStrike" kern="1200" baseline="0" dirty="0">
                <a:solidFill>
                  <a:schemeClr val="tx1"/>
                </a:solidFill>
                <a:latin typeface="+mn-lt"/>
                <a:ea typeface="+mn-ea"/>
                <a:cs typeface="+mn-cs"/>
              </a:rPr>
              <a:t>stereotype lift </a:t>
            </a:r>
            <a:r>
              <a:rPr lang="en-US" sz="1200" b="0" i="0" u="none" strike="noStrike" kern="1200" baseline="0" dirty="0">
                <a:solidFill>
                  <a:schemeClr val="tx1"/>
                </a:solidFill>
                <a:latin typeface="+mn-lt"/>
                <a:ea typeface="+mn-ea"/>
                <a:cs typeface="+mn-cs"/>
              </a:rPr>
              <a:t>or </a:t>
            </a:r>
            <a:r>
              <a:rPr lang="en-US" sz="1200" b="0" i="1" u="none" strike="noStrike" kern="1200" baseline="0" dirty="0">
                <a:solidFill>
                  <a:schemeClr val="tx1"/>
                </a:solidFill>
                <a:latin typeface="+mn-lt"/>
                <a:ea typeface="+mn-ea"/>
                <a:cs typeface="+mn-cs"/>
              </a:rPr>
              <a:t>stereotype gain </a:t>
            </a:r>
            <a:r>
              <a:rPr lang="en-US" sz="1200" b="0" i="0" u="none" strike="noStrike" kern="1200" baseline="0" dirty="0">
                <a:solidFill>
                  <a:schemeClr val="tx1"/>
                </a:solidFill>
                <a:latin typeface="+mn-lt"/>
                <a:ea typeface="+mn-ea"/>
                <a:cs typeface="+mn-cs"/>
              </a:rPr>
              <a:t>(Walton &amp; Cohen, 2003). This, for example, might be something that German penalty takers might benefit from. Nevertheless, there is evidence that while positive stereotypes can boost performance, under certain circumstances they too can lead to choking, especially in the presence of an observer (</a:t>
            </a:r>
            <a:r>
              <a:rPr lang="en-US" sz="1200" b="0" i="0" u="none" strike="noStrike" kern="1200" baseline="0" dirty="0" err="1">
                <a:solidFill>
                  <a:schemeClr val="tx1"/>
                </a:solidFill>
                <a:latin typeface="+mn-lt"/>
                <a:ea typeface="+mn-ea"/>
                <a:cs typeface="+mn-cs"/>
              </a:rPr>
              <a:t>Krendl</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Gainsburg</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Ambady</a:t>
            </a:r>
            <a:r>
              <a:rPr lang="en-US" sz="1200" b="0" i="0" u="none" strike="noStrike" kern="1200" baseline="0" dirty="0">
                <a:solidFill>
                  <a:schemeClr val="tx1"/>
                </a:solidFill>
                <a:latin typeface="+mn-lt"/>
                <a:ea typeface="+mn-ea"/>
                <a:cs typeface="+mn-cs"/>
              </a:rPr>
              <a:t>, 2012). This is typically explained with reference to an </a:t>
            </a:r>
            <a:r>
              <a:rPr lang="en-US" sz="1200" b="0" i="1" u="none" strike="noStrike" kern="1200" baseline="0" dirty="0">
                <a:solidFill>
                  <a:schemeClr val="tx1"/>
                </a:solidFill>
                <a:latin typeface="+mn-lt"/>
                <a:ea typeface="+mn-ea"/>
                <a:cs typeface="+mn-cs"/>
              </a:rPr>
              <a:t>evaluation apprehension </a:t>
            </a:r>
            <a:r>
              <a:rPr lang="en-US" sz="1200" b="0" i="0" u="none" strike="noStrike" kern="1200" baseline="0" dirty="0">
                <a:solidFill>
                  <a:schemeClr val="tx1"/>
                </a:solidFill>
                <a:latin typeface="+mn-lt"/>
                <a:ea typeface="+mn-ea"/>
                <a:cs typeface="+mn-cs"/>
              </a:rPr>
              <a:t>effect. Imagine, for instance, that the German football team experience a high-pressure situation (such as a crucial penalty shoot-out situation in the next World Cup). One might generally expect the stereotype here to work to their benefit. However, since the stakes are high and the whole world is watching and evaluating them, this increases the possibility that a German penalty-taker will ‘choke’ under pressure. </a:t>
            </a:r>
          </a:p>
          <a:p>
            <a:r>
              <a:rPr lang="en-US" sz="1200" b="0" i="0" u="none" strike="noStrike" kern="1200" baseline="0" dirty="0">
                <a:solidFill>
                  <a:schemeClr val="tx1"/>
                </a:solidFill>
                <a:latin typeface="+mn-lt"/>
                <a:ea typeface="+mn-ea"/>
                <a:cs typeface="+mn-cs"/>
              </a:rPr>
              <a:t>But how is such impairment brought about? What is stereotype threat </a:t>
            </a:r>
            <a:r>
              <a:rPr lang="en-US" sz="1200" b="0" i="1" u="none" strike="noStrike" kern="1200" baseline="0" dirty="0">
                <a:solidFill>
                  <a:schemeClr val="tx1"/>
                </a:solidFill>
                <a:latin typeface="+mn-lt"/>
                <a:ea typeface="+mn-ea"/>
                <a:cs typeface="+mn-cs"/>
              </a:rPr>
              <a:t>doing</a:t>
            </a:r>
            <a:r>
              <a:rPr lang="en-US" sz="1200" b="0" i="0" u="none" strike="noStrike" kern="1200" baseline="0" dirty="0">
                <a:solidFill>
                  <a:schemeClr val="tx1"/>
                </a:solidFill>
                <a:latin typeface="+mn-lt"/>
                <a:ea typeface="+mn-ea"/>
                <a:cs typeface="+mn-cs"/>
              </a:rPr>
              <a:t>? Research points to a range of cognitive mechanisms that seem to be at play here, of which three have been seen to be particularly important (Pennington, Heim, Levy, &amp; Larkin, 2016). </a:t>
            </a:r>
          </a:p>
          <a:p>
            <a:endParaRPr lang="en-US" sz="1200" b="0" i="0" u="none" strike="noStrike" kern="1200" baseline="0" dirty="0">
              <a:solidFill>
                <a:schemeClr val="tx1"/>
              </a:solidFill>
              <a:latin typeface="+mn-lt"/>
              <a:ea typeface="+mn-ea"/>
              <a:cs typeface="+mn-cs"/>
            </a:endParaRPr>
          </a:p>
          <a:p>
            <a:r>
              <a:rPr lang="nl-BE" sz="1200" b="0" i="0" u="none" strike="noStrike" kern="1200" baseline="0" dirty="0">
                <a:solidFill>
                  <a:schemeClr val="tx1"/>
                </a:solidFill>
                <a:latin typeface="+mn-lt"/>
                <a:ea typeface="+mn-ea"/>
                <a:cs typeface="+mn-cs"/>
              </a:rPr>
              <a:t>Summary </a:t>
            </a:r>
          </a:p>
          <a:p>
            <a:r>
              <a:rPr lang="en-US" sz="1200" b="0" i="0" u="none" strike="noStrike" kern="1200" baseline="0" dirty="0">
                <a:solidFill>
                  <a:schemeClr val="tx1"/>
                </a:solidFill>
                <a:latin typeface="+mn-lt"/>
                <a:ea typeface="+mn-ea"/>
                <a:cs typeface="+mn-cs"/>
              </a:rPr>
              <a:t>The link between thinking and (athletic) performance is a robust one. Accordingly, it would clearly be a mistake not to take thinking into account when trying to improve one’s own or others’ athletic performance. At the same time, though, as with many other areas of sport psychology, the role of groups – and associated social identities – in shaping athletes’ thought processes tends to be overlooked. The exception to this is in stereotype threat research which underlines the fact that the groups one belongs to have a powerful impact on both cognition and performance. Even here, though, this impact is seen primarily to contribute to performance deficit – with little attention being paid to the potential benefits of shared identity. This leaves open the question of whether shared identity might be </a:t>
            </a:r>
            <a:r>
              <a:rPr lang="en-US" sz="1200" b="0" i="0" u="none" strike="noStrike" kern="1200" baseline="0" dirty="0" err="1">
                <a:solidFill>
                  <a:schemeClr val="tx1"/>
                </a:solidFill>
                <a:latin typeface="+mn-lt"/>
                <a:ea typeface="+mn-ea"/>
                <a:cs typeface="+mn-cs"/>
              </a:rPr>
              <a:t>mobilised</a:t>
            </a:r>
            <a:r>
              <a:rPr lang="en-US" sz="1200" b="0" i="0" u="none" strike="noStrike" kern="1200" baseline="0" dirty="0">
                <a:solidFill>
                  <a:schemeClr val="tx1"/>
                </a:solidFill>
                <a:latin typeface="+mn-lt"/>
                <a:ea typeface="+mn-ea"/>
                <a:cs typeface="+mn-cs"/>
              </a:rPr>
              <a:t> in ways that turn the cognition–performance relationship to an athlete’s advantage. This is a question that we can only answer by taking social identity a lot more seriously than sports and exercise psychologists have to date. </a:t>
            </a:r>
            <a:endParaRPr lang="nl-BE"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First, stereotype threat can prompt </a:t>
            </a:r>
            <a:r>
              <a:rPr lang="en-US" sz="1200" b="0" i="1" u="none" strike="noStrike" kern="1200" baseline="0" dirty="0">
                <a:solidFill>
                  <a:schemeClr val="tx1"/>
                </a:solidFill>
                <a:latin typeface="+mn-lt"/>
                <a:ea typeface="+mn-ea"/>
                <a:cs typeface="+mn-cs"/>
              </a:rPr>
              <a:t>intrusive negative thoughts </a:t>
            </a:r>
            <a:r>
              <a:rPr lang="en-US" sz="1200" b="0" i="0" u="none" strike="noStrike" kern="1200" baseline="0" dirty="0">
                <a:solidFill>
                  <a:schemeClr val="tx1"/>
                </a:solidFill>
                <a:latin typeface="+mn-lt"/>
                <a:ea typeface="+mn-ea"/>
                <a:cs typeface="+mn-cs"/>
              </a:rPr>
              <a:t>about the task itself (</a:t>
            </a:r>
            <a:r>
              <a:rPr lang="en-US" sz="1200" b="0" i="0" u="none" strike="noStrike" kern="1200" baseline="0" dirty="0" err="1">
                <a:solidFill>
                  <a:schemeClr val="tx1"/>
                </a:solidFill>
                <a:latin typeface="+mn-lt"/>
                <a:ea typeface="+mn-ea"/>
                <a:cs typeface="+mn-cs"/>
              </a:rPr>
              <a:t>Cadinu</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Maass</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Rosabianca</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Kiesner</a:t>
            </a:r>
            <a:r>
              <a:rPr lang="en-US" sz="1200" b="0" i="0" u="none" strike="noStrike" kern="1200" baseline="0" dirty="0">
                <a:solidFill>
                  <a:schemeClr val="tx1"/>
                </a:solidFill>
                <a:latin typeface="+mn-lt"/>
                <a:ea typeface="+mn-ea"/>
                <a:cs typeface="+mn-cs"/>
              </a:rPr>
              <a:t>, 2005), as well as overthinking (</a:t>
            </a:r>
            <a:r>
              <a:rPr lang="en-US" sz="1200" b="0" i="0" u="none" strike="noStrike" kern="1200" baseline="0" dirty="0" err="1">
                <a:solidFill>
                  <a:schemeClr val="tx1"/>
                </a:solidFill>
                <a:latin typeface="+mn-lt"/>
                <a:ea typeface="+mn-ea"/>
                <a:cs typeface="+mn-cs"/>
              </a:rPr>
              <a:t>Beilock</a:t>
            </a:r>
            <a:r>
              <a:rPr lang="en-US" sz="1200" b="0" i="0" u="none" strike="noStrike" kern="1200" baseline="0" dirty="0">
                <a:solidFill>
                  <a:schemeClr val="tx1"/>
                </a:solidFill>
                <a:latin typeface="+mn-lt"/>
                <a:ea typeface="+mn-ea"/>
                <a:cs typeface="+mn-cs"/>
              </a:rPr>
              <a:t> &amp; McConnell, 2004). As discussed above, these can lead to explicit monitoring of one’s own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that impairs performance of athletic tasks, particularly if they are well learned or highly familiar ones. Relatedly, thinking about stereotypes can be so distracting that it leaves insufficient resources (of attention and effort) for the athletic task itself (</a:t>
            </a:r>
            <a:r>
              <a:rPr lang="en-US" sz="1200" b="0" i="0" u="none" strike="noStrike" kern="1200" baseline="0" dirty="0" err="1">
                <a:solidFill>
                  <a:schemeClr val="tx1"/>
                </a:solidFill>
                <a:latin typeface="+mn-lt"/>
                <a:ea typeface="+mn-ea"/>
                <a:cs typeface="+mn-cs"/>
              </a:rPr>
              <a:t>DeCaro</a:t>
            </a:r>
            <a:r>
              <a:rPr lang="en-US" sz="1200" b="0" i="0" u="none" strike="noStrike" kern="1200" baseline="0" dirty="0">
                <a:solidFill>
                  <a:schemeClr val="tx1"/>
                </a:solidFill>
                <a:latin typeface="+mn-lt"/>
                <a:ea typeface="+mn-ea"/>
                <a:cs typeface="+mn-cs"/>
              </a:rPr>
              <a:t>, Thomas, Albert, &amp; </a:t>
            </a:r>
            <a:r>
              <a:rPr lang="en-US" sz="1200" b="0" i="0" u="none" strike="noStrike" kern="1200" baseline="0" dirty="0" err="1">
                <a:solidFill>
                  <a:schemeClr val="tx1"/>
                </a:solidFill>
                <a:latin typeface="+mn-lt"/>
                <a:ea typeface="+mn-ea"/>
                <a:cs typeface="+mn-cs"/>
              </a:rPr>
              <a:t>Beilock</a:t>
            </a:r>
            <a:r>
              <a:rPr lang="en-US" sz="1200" b="0" i="0" u="none" strike="noStrike" kern="1200" baseline="0" dirty="0">
                <a:solidFill>
                  <a:schemeClr val="tx1"/>
                </a:solidFill>
                <a:latin typeface="+mn-lt"/>
                <a:ea typeface="+mn-ea"/>
                <a:cs typeface="+mn-cs"/>
              </a:rPr>
              <a:t>, 2011). All such forms of self-consciousness interrupt performance. This reflects the fact that when athletes perform a habitual task well (e.g., driving a golf ball), they are typically in a state of </a:t>
            </a:r>
            <a:r>
              <a:rPr lang="en-US" sz="1200" b="0" i="1" u="none" strike="noStrike" kern="1200" baseline="0" dirty="0">
                <a:solidFill>
                  <a:schemeClr val="tx1"/>
                </a:solidFill>
                <a:latin typeface="+mn-lt"/>
                <a:ea typeface="+mn-ea"/>
                <a:cs typeface="+mn-cs"/>
              </a:rPr>
              <a:t>flow </a:t>
            </a:r>
            <a:r>
              <a:rPr lang="en-US" sz="1200" b="0" i="0" u="none" strike="noStrike" kern="1200" baseline="0" dirty="0">
                <a:solidFill>
                  <a:schemeClr val="tx1"/>
                </a:solidFill>
                <a:latin typeface="+mn-lt"/>
                <a:ea typeface="+mn-ea"/>
                <a:cs typeface="+mn-cs"/>
              </a:rPr>
              <a:t>in which they are not directly aware of what they are doing, but rather doing what comes ‘naturally’ (</a:t>
            </a:r>
            <a:r>
              <a:rPr lang="en-US" sz="1200" b="0" i="0" u="none" strike="noStrike" kern="1200" baseline="0" dirty="0" err="1">
                <a:solidFill>
                  <a:schemeClr val="tx1"/>
                </a:solidFill>
                <a:latin typeface="+mn-lt"/>
                <a:ea typeface="+mn-ea"/>
                <a:cs typeface="+mn-cs"/>
              </a:rPr>
              <a:t>Czikszentmihalyi</a:t>
            </a:r>
            <a:r>
              <a:rPr lang="en-US" sz="1200" b="0" i="0" u="none" strike="noStrike" kern="1200" baseline="0" dirty="0">
                <a:solidFill>
                  <a:schemeClr val="tx1"/>
                </a:solidFill>
                <a:latin typeface="+mn-lt"/>
                <a:ea typeface="+mn-ea"/>
                <a:cs typeface="+mn-cs"/>
              </a:rPr>
              <a:t>, 1990). Stereotype threat, however, can make them become self-aware in ways that interrupt this flow (Hermann &amp; </a:t>
            </a:r>
            <a:r>
              <a:rPr lang="en-US" sz="1200" b="0" i="0" u="none" strike="noStrike" kern="1200" baseline="0" dirty="0" err="1">
                <a:solidFill>
                  <a:schemeClr val="tx1"/>
                </a:solidFill>
                <a:latin typeface="+mn-lt"/>
                <a:ea typeface="+mn-ea"/>
                <a:cs typeface="+mn-cs"/>
              </a:rPr>
              <a:t>Vollmeyer</a:t>
            </a:r>
            <a:r>
              <a:rPr lang="en-US" sz="1200" b="0" i="0" u="none" strike="noStrike" kern="1200" baseline="0" dirty="0">
                <a:solidFill>
                  <a:schemeClr val="tx1"/>
                </a:solidFill>
                <a:latin typeface="+mn-lt"/>
                <a:ea typeface="+mn-ea"/>
                <a:cs typeface="+mn-cs"/>
              </a:rPr>
              <a:t>, 2016).</a:t>
            </a:r>
          </a:p>
          <a:p>
            <a:r>
              <a:rPr lang="en-US" sz="1200" b="0" i="0" u="none" strike="noStrike" kern="1200" baseline="0" dirty="0">
                <a:solidFill>
                  <a:schemeClr val="tx1"/>
                </a:solidFill>
                <a:latin typeface="+mn-lt"/>
                <a:ea typeface="+mn-ea"/>
                <a:cs typeface="+mn-cs"/>
              </a:rPr>
              <a:t>Second, stereotype threat can be a source of </a:t>
            </a:r>
            <a:r>
              <a:rPr lang="en-US" sz="1200" b="0" i="1" u="none" strike="noStrike" kern="1200" baseline="0" dirty="0" err="1">
                <a:solidFill>
                  <a:schemeClr val="tx1"/>
                </a:solidFill>
                <a:latin typeface="+mn-lt"/>
                <a:ea typeface="+mn-ea"/>
                <a:cs typeface="+mn-cs"/>
              </a:rPr>
              <a:t>demoralisation</a:t>
            </a:r>
            <a:r>
              <a:rPr lang="en-US" sz="1200" b="0" i="1"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that affects performance even in the absence of explicit monitoring or overthinking. In particular, this can have a negative impact on the planning stages of actions that occur prior to the execution of a particular task (</a:t>
            </a:r>
            <a:r>
              <a:rPr lang="en-US" sz="1200" b="0" i="0" u="none" strike="noStrike" kern="1200" baseline="0" dirty="0" err="1">
                <a:solidFill>
                  <a:schemeClr val="tx1"/>
                </a:solidFill>
                <a:latin typeface="+mn-lt"/>
                <a:ea typeface="+mn-ea"/>
                <a:cs typeface="+mn-cs"/>
              </a:rPr>
              <a:t>Chalabaev</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Brisswalter</a:t>
            </a:r>
            <a:r>
              <a:rPr lang="en-US" sz="1200" b="0" i="0" u="none" strike="noStrike" kern="1200" baseline="0" dirty="0">
                <a:solidFill>
                  <a:schemeClr val="tx1"/>
                </a:solidFill>
                <a:latin typeface="+mn-lt"/>
                <a:ea typeface="+mn-ea"/>
                <a:cs typeface="+mn-cs"/>
              </a:rPr>
              <a:t> et al., 2013). For example, in the lead-up to a penalty shoot-out, players who are experiencing stereotype threat may be thinking more about the reaction of the crowd in the event that they miss than about where they need to aim the ball. In the longer term, an athlete </a:t>
            </a:r>
            <a:r>
              <a:rPr lang="en-US" sz="1200" b="0" i="0" u="none" strike="noStrike" kern="1200" baseline="0" dirty="0" err="1">
                <a:solidFill>
                  <a:schemeClr val="tx1"/>
                </a:solidFill>
                <a:latin typeface="+mn-lt"/>
                <a:ea typeface="+mn-ea"/>
                <a:cs typeface="+mn-cs"/>
              </a:rPr>
              <a:t>demoralised</a:t>
            </a:r>
            <a:r>
              <a:rPr lang="en-US" sz="1200" b="0" i="0" u="none" strike="noStrike" kern="1200" baseline="0" dirty="0">
                <a:solidFill>
                  <a:schemeClr val="tx1"/>
                </a:solidFill>
                <a:latin typeface="+mn-lt"/>
                <a:ea typeface="+mn-ea"/>
                <a:cs typeface="+mn-cs"/>
              </a:rPr>
              <a:t> by the awareness of stereotypes may also develop </a:t>
            </a:r>
            <a:r>
              <a:rPr lang="en-US" sz="1200" b="0" i="1" u="none" strike="noStrike" kern="1200" baseline="0" dirty="0">
                <a:solidFill>
                  <a:schemeClr val="tx1"/>
                </a:solidFill>
                <a:latin typeface="+mn-lt"/>
                <a:ea typeface="+mn-ea"/>
                <a:cs typeface="+mn-cs"/>
              </a:rPr>
              <a:t>self-handicapping </a:t>
            </a:r>
            <a:r>
              <a:rPr lang="en-US" sz="1200" b="0" i="0" u="none" strike="noStrike" kern="1200" baseline="0" dirty="0">
                <a:solidFill>
                  <a:schemeClr val="tx1"/>
                </a:solidFill>
                <a:latin typeface="+mn-lt"/>
                <a:ea typeface="+mn-ea"/>
                <a:cs typeface="+mn-cs"/>
              </a:rPr>
              <a:t>strategies for protecting themselves from these aversive thoughts, such as failing to engage in sufficient practice. These strategies may also be reinforcing (and therefore hard to break out of) because such self-handicapping provides an alternative explanation for failure that can be (relatively) more tolerable than the idea that there might be some truth to painful stereotypes (Stone, 2002; see also Chapter 8).</a:t>
            </a:r>
          </a:p>
          <a:p>
            <a:r>
              <a:rPr lang="en-US" sz="1200" b="0" i="0" u="none" strike="noStrike" kern="1200" baseline="0" dirty="0">
                <a:solidFill>
                  <a:schemeClr val="tx1"/>
                </a:solidFill>
                <a:latin typeface="+mn-lt"/>
                <a:ea typeface="+mn-ea"/>
                <a:cs typeface="+mn-cs"/>
              </a:rPr>
              <a:t>Third, stereotype threat can disrupt an athlete’s </a:t>
            </a:r>
            <a:r>
              <a:rPr lang="en-US" sz="1200" b="0" i="1" u="none" strike="noStrike" kern="1200" baseline="0" dirty="0">
                <a:solidFill>
                  <a:schemeClr val="tx1"/>
                </a:solidFill>
                <a:latin typeface="+mn-lt"/>
                <a:ea typeface="+mn-ea"/>
                <a:cs typeface="+mn-cs"/>
              </a:rPr>
              <a:t>goals </a:t>
            </a:r>
            <a:r>
              <a:rPr lang="en-US" sz="1200" b="0" i="0" u="none" strike="noStrike" kern="1200" baseline="0" dirty="0">
                <a:solidFill>
                  <a:schemeClr val="tx1"/>
                </a:solidFill>
                <a:latin typeface="+mn-lt"/>
                <a:ea typeface="+mn-ea"/>
                <a:cs typeface="+mn-cs"/>
              </a:rPr>
              <a:t>in ways that lead them to shift their focus from the goals they are striving to achieve (e.g., to run the 100 </a:t>
            </a:r>
            <a:r>
              <a:rPr lang="en-US" sz="1200" b="0" i="0" u="none" strike="noStrike" kern="1200" baseline="0" dirty="0" err="1">
                <a:solidFill>
                  <a:schemeClr val="tx1"/>
                </a:solidFill>
                <a:latin typeface="+mn-lt"/>
                <a:ea typeface="+mn-ea"/>
                <a:cs typeface="+mn-cs"/>
              </a:rPr>
              <a:t>metres</a:t>
            </a:r>
            <a:r>
              <a:rPr lang="en-US" sz="1200" b="0" i="0" u="none" strike="noStrike" kern="1200" baseline="0" dirty="0">
                <a:solidFill>
                  <a:schemeClr val="tx1"/>
                </a:solidFill>
                <a:latin typeface="+mn-lt"/>
                <a:ea typeface="+mn-ea"/>
                <a:cs typeface="+mn-cs"/>
              </a:rPr>
              <a:t> in under 10 seconds) to goals that they are striving to avoid (e.g., repeating mistakes that were made in a previous race). This seemingly small shift in focus can make an important difference in athletic outcomes. For example, French female soccer players completing a ball-dribbling task were found to perform significantly worse when they were exposed to the stereotype that women are worse than men at this task, and this performance impairment was mediated by an increased focus on failure avoidance rather than goal attainment (e.g., a tendency to agree that ‘it is important for me to avoid being one of the worst performers on this test’ rather than ‘it is important for me to perform better than others on this test’; </a:t>
            </a:r>
            <a:r>
              <a:rPr lang="en-US" sz="1200" b="0" i="0" u="none" strike="noStrike" kern="1200" baseline="0" dirty="0" err="1">
                <a:solidFill>
                  <a:schemeClr val="tx1"/>
                </a:solidFill>
                <a:latin typeface="+mn-lt"/>
                <a:ea typeface="+mn-ea"/>
                <a:cs typeface="+mn-cs"/>
              </a:rPr>
              <a:t>Chalabaev</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Sarrazin</a:t>
            </a:r>
            <a:r>
              <a:rPr lang="en-US" sz="1200" b="0" i="0" u="none" strike="noStrike" kern="1200" baseline="0" dirty="0">
                <a:solidFill>
                  <a:schemeClr val="tx1"/>
                </a:solidFill>
                <a:latin typeface="+mn-lt"/>
                <a:ea typeface="+mn-ea"/>
                <a:cs typeface="+mn-cs"/>
              </a:rPr>
              <a:t>, Stone, &amp; </a:t>
            </a:r>
            <a:r>
              <a:rPr lang="en-US" sz="1200" b="0" i="0" u="none" strike="noStrike" kern="1200" baseline="0" dirty="0" err="1">
                <a:solidFill>
                  <a:schemeClr val="tx1"/>
                </a:solidFill>
                <a:latin typeface="+mn-lt"/>
                <a:ea typeface="+mn-ea"/>
                <a:cs typeface="+mn-cs"/>
              </a:rPr>
              <a:t>Cury</a:t>
            </a:r>
            <a:r>
              <a:rPr lang="en-US" sz="1200" b="0" i="0" u="none" strike="noStrike" kern="1200" baseline="0" dirty="0">
                <a:solidFill>
                  <a:schemeClr val="tx1"/>
                </a:solidFill>
                <a:latin typeface="+mn-lt"/>
                <a:ea typeface="+mn-ea"/>
                <a:cs typeface="+mn-cs"/>
              </a:rPr>
              <a:t>, 2008, p. 149).</a:t>
            </a:r>
          </a:p>
          <a:p>
            <a:r>
              <a:rPr lang="en-US" sz="1200" b="0" i="0" u="none" strike="noStrike" kern="1200" baseline="0" dirty="0">
                <a:solidFill>
                  <a:schemeClr val="tx1"/>
                </a:solidFill>
                <a:latin typeface="+mn-lt"/>
                <a:ea typeface="+mn-ea"/>
                <a:cs typeface="+mn-cs"/>
              </a:rPr>
              <a:t>The accumulated effect of all these processes can be quite powerful, leading some researchers to suggest that stereotype threat is at the heart of a range of persistent disparities in sporting achievement, in particular, those associated with both race and gender (</a:t>
            </a:r>
            <a:r>
              <a:rPr lang="en-US" sz="1200" b="0" i="0" u="none" strike="noStrike" kern="1200" baseline="0" dirty="0" err="1">
                <a:solidFill>
                  <a:schemeClr val="tx1"/>
                </a:solidFill>
                <a:latin typeface="+mn-lt"/>
                <a:ea typeface="+mn-ea"/>
                <a:cs typeface="+mn-cs"/>
              </a:rPr>
              <a:t>Chalabaev</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Sarrazin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Fontayne</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Boiché</a:t>
            </a:r>
            <a:r>
              <a:rPr lang="en-US" sz="1200" b="0" i="0" u="none" strike="noStrike" kern="1200" baseline="0" dirty="0">
                <a:solidFill>
                  <a:schemeClr val="tx1"/>
                </a:solidFill>
                <a:latin typeface="+mn-lt"/>
                <a:ea typeface="+mn-ea"/>
                <a:cs typeface="+mn-cs"/>
              </a:rPr>
              <a:t>, &amp; Clément-</a:t>
            </a:r>
            <a:r>
              <a:rPr lang="en-US" sz="1200" b="0" i="0" u="none" strike="noStrike" kern="1200" baseline="0" dirty="0" err="1">
                <a:solidFill>
                  <a:schemeClr val="tx1"/>
                </a:solidFill>
                <a:latin typeface="+mn-lt"/>
                <a:ea typeface="+mn-ea"/>
                <a:cs typeface="+mn-cs"/>
              </a:rPr>
              <a:t>Guillotin</a:t>
            </a:r>
            <a:r>
              <a:rPr lang="en-US" sz="1200" b="0" i="0" u="none" strike="noStrike" kern="1200" baseline="0" dirty="0">
                <a:solidFill>
                  <a:schemeClr val="tx1"/>
                </a:solidFill>
                <a:latin typeface="+mn-lt"/>
                <a:ea typeface="+mn-ea"/>
                <a:cs typeface="+mn-cs"/>
              </a:rPr>
              <a:t>, 2013). Indeed, given the accumulated impact of these processes, one might well ask how athletes who are members of threatened groups ever manage to succeed (Haslam, Salvatore, Kessler, &amp; Reicher, 2008). Nevertheless, the fact that they </a:t>
            </a:r>
            <a:r>
              <a:rPr lang="en-US" sz="1200" b="0" i="1" u="none" strike="noStrike" kern="1200" baseline="0" dirty="0">
                <a:solidFill>
                  <a:schemeClr val="tx1"/>
                </a:solidFill>
                <a:latin typeface="+mn-lt"/>
                <a:ea typeface="+mn-ea"/>
                <a:cs typeface="+mn-cs"/>
              </a:rPr>
              <a:t>do </a:t>
            </a:r>
            <a:r>
              <a:rPr lang="en-US" sz="1200" b="0" i="0" u="none" strike="noStrike" kern="1200" baseline="0" dirty="0">
                <a:solidFill>
                  <a:schemeClr val="tx1"/>
                </a:solidFill>
                <a:latin typeface="+mn-lt"/>
                <a:ea typeface="+mn-ea"/>
                <a:cs typeface="+mn-cs"/>
              </a:rPr>
              <a:t>sometimes succeed suggests that there is something missing from this analysis. To understand what this might be we need to move beyond an analysis of threat that </a:t>
            </a:r>
            <a:r>
              <a:rPr lang="en-US" sz="1200" b="0" i="0" u="none" strike="noStrike" kern="1200" baseline="0" dirty="0" err="1">
                <a:solidFill>
                  <a:schemeClr val="tx1"/>
                </a:solidFill>
                <a:latin typeface="+mn-lt"/>
                <a:ea typeface="+mn-ea"/>
                <a:cs typeface="+mn-cs"/>
              </a:rPr>
              <a:t>conceptualises</a:t>
            </a:r>
            <a:r>
              <a:rPr lang="en-US" sz="1200" b="0" i="0" u="none" strike="noStrike" kern="1200" baseline="0" dirty="0">
                <a:solidFill>
                  <a:schemeClr val="tx1"/>
                </a:solidFill>
                <a:latin typeface="+mn-lt"/>
                <a:ea typeface="+mn-ea"/>
                <a:cs typeface="+mn-cs"/>
              </a:rPr>
              <a:t> athletes in purely individualistic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terms. The key thing, then, is to </a:t>
            </a:r>
            <a:r>
              <a:rPr lang="en-US" sz="1200" b="0" i="0" u="none" strike="noStrike" kern="1200" baseline="0" dirty="0" err="1">
                <a:solidFill>
                  <a:schemeClr val="tx1"/>
                </a:solidFill>
                <a:latin typeface="+mn-lt"/>
                <a:ea typeface="+mn-ea"/>
                <a:cs typeface="+mn-cs"/>
              </a:rPr>
              <a:t>recognise</a:t>
            </a:r>
            <a:r>
              <a:rPr lang="en-US" sz="1200" b="0" i="0" u="none" strike="noStrike" kern="1200" baseline="0" dirty="0">
                <a:solidFill>
                  <a:schemeClr val="tx1"/>
                </a:solidFill>
                <a:latin typeface="+mn-lt"/>
                <a:ea typeface="+mn-ea"/>
                <a:cs typeface="+mn-cs"/>
              </a:rPr>
              <a:t> that the threats athletes face are social and not just personal. That is, they are intimately tied to their group membership, in ways that have profound psychological consequences. By better understanding the collective context in which athletes compete, and the collective self that this implicates, we should therefore be able to better understand not only why they succumb to threats, but also why and how they can overcome them.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5</a:t>
            </a:fld>
            <a:endParaRPr lang="en-GB"/>
          </a:p>
        </p:txBody>
      </p:sp>
    </p:spTree>
    <p:extLst>
      <p:ext uri="{BB962C8B-B14F-4D97-AF65-F5344CB8AC3E}">
        <p14:creationId xmlns:p14="http://schemas.microsoft.com/office/powerpoint/2010/main" val="3950534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SOCIAL IDENTITY APPROACH TO THE LINK BETWEEN COGNITION AND PERFORMANCE </a:t>
            </a:r>
          </a:p>
          <a:p>
            <a:r>
              <a:rPr lang="en-US" sz="1200" b="0" i="0" u="none" strike="noStrike" kern="1200" baseline="0" dirty="0">
                <a:solidFill>
                  <a:schemeClr val="tx1"/>
                </a:solidFill>
                <a:latin typeface="+mn-lt"/>
                <a:ea typeface="+mn-ea"/>
                <a:cs typeface="+mn-cs"/>
              </a:rPr>
              <a:t>In an effort to plug the gaps that the foregoing review exposed, in the remainder of this chapter we seek to re-examine the cognition–performance link through the lens of social identity </a:t>
            </a:r>
            <a:r>
              <a:rPr lang="en-US" sz="1200" b="0" i="0" u="none" strike="noStrike" kern="1200" baseline="0" dirty="0" err="1">
                <a:solidFill>
                  <a:schemeClr val="tx1"/>
                </a:solidFill>
                <a:latin typeface="+mn-lt"/>
                <a:ea typeface="+mn-ea"/>
                <a:cs typeface="+mn-cs"/>
              </a:rPr>
              <a:t>theorising</a:t>
            </a:r>
            <a:r>
              <a:rPr lang="en-US" sz="1200" b="0" i="0" u="none" strike="noStrike" kern="1200" baseline="0" dirty="0">
                <a:solidFill>
                  <a:schemeClr val="tx1"/>
                </a:solidFill>
                <a:latin typeface="+mn-lt"/>
                <a:ea typeface="+mn-ea"/>
                <a:cs typeface="+mn-cs"/>
              </a:rPr>
              <a:t> (e.g., as reviewed in Chapter 2). This perspective points us to the potential for social identity-based cognitions to be powerful determinants of a wide range of athletic outcomes. In particular, it suggests that just as social identities can be a source of threat or thinking that undermines performance, so too they can be a source of inspiration that enhances it.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6</a:t>
            </a:fld>
            <a:endParaRPr lang="en-GB"/>
          </a:p>
        </p:txBody>
      </p:sp>
    </p:spTree>
    <p:extLst>
      <p:ext uri="{BB962C8B-B14F-4D97-AF65-F5344CB8AC3E}">
        <p14:creationId xmlns:p14="http://schemas.microsoft.com/office/powerpoint/2010/main" val="2245377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Key point 1: Sport-related cognitions are not random or idiosyncratic but are shaped by social identity-based social influence </a:t>
            </a:r>
          </a:p>
          <a:p>
            <a:r>
              <a:rPr lang="en-US" sz="1200" b="0" i="0" u="none" strike="noStrike" kern="1200" baseline="0" dirty="0">
                <a:solidFill>
                  <a:schemeClr val="tx1"/>
                </a:solidFill>
                <a:latin typeface="+mn-lt"/>
                <a:ea typeface="+mn-ea"/>
                <a:cs typeface="+mn-cs"/>
              </a:rPr>
              <a:t>Thinking is a social activity, so it would be a mistake to </a:t>
            </a:r>
            <a:r>
              <a:rPr lang="en-US" sz="1200" b="0" i="0" u="none" strike="noStrike" kern="1200" baseline="0" dirty="0" err="1">
                <a:solidFill>
                  <a:schemeClr val="tx1"/>
                </a:solidFill>
                <a:latin typeface="+mn-lt"/>
                <a:ea typeface="+mn-ea"/>
                <a:cs typeface="+mn-cs"/>
              </a:rPr>
              <a:t>conceptualise</a:t>
            </a:r>
            <a:r>
              <a:rPr lang="en-US" sz="1200" b="0" i="0" u="none" strike="noStrike" kern="1200" baseline="0" dirty="0">
                <a:solidFill>
                  <a:schemeClr val="tx1"/>
                </a:solidFill>
                <a:latin typeface="+mn-lt"/>
                <a:ea typeface="+mn-ea"/>
                <a:cs typeface="+mn-cs"/>
              </a:rPr>
              <a:t> thoughts as de-</a:t>
            </a:r>
            <a:r>
              <a:rPr lang="en-US" sz="1200" b="0" i="0" u="none" strike="noStrike" kern="1200" baseline="0" dirty="0" err="1">
                <a:solidFill>
                  <a:schemeClr val="tx1"/>
                </a:solidFill>
                <a:latin typeface="+mn-lt"/>
                <a:ea typeface="+mn-ea"/>
                <a:cs typeface="+mn-cs"/>
              </a:rPr>
              <a:t>contextualised</a:t>
            </a:r>
            <a:r>
              <a:rPr lang="en-US" sz="1200" b="0" i="0" u="none" strike="noStrike" kern="1200" baseline="0" dirty="0">
                <a:solidFill>
                  <a:schemeClr val="tx1"/>
                </a:solidFill>
                <a:latin typeface="+mn-lt"/>
                <a:ea typeface="+mn-ea"/>
                <a:cs typeface="+mn-cs"/>
              </a:rPr>
              <a:t> from social influence. Yet that is precisely what the standard approaches that we outlined above typically do. That is, they treat the thoughts that are associated with traits and tools (and even in some cases threats) as somehow independent of the social ecology in which athletes live. In this context, shared identity is both a constraint and facilitator of thinking. To illustrate this, in this section we focus on the </a:t>
            </a:r>
            <a:r>
              <a:rPr lang="en-US" sz="1200" b="0" i="1" u="none" strike="noStrike" kern="1200" baseline="0" dirty="0">
                <a:solidFill>
                  <a:schemeClr val="tx1"/>
                </a:solidFill>
                <a:latin typeface="+mn-lt"/>
                <a:ea typeface="+mn-ea"/>
                <a:cs typeface="+mn-cs"/>
              </a:rPr>
              <a:t>placebo effect </a:t>
            </a:r>
            <a:r>
              <a:rPr lang="en-US" sz="1200" b="0" i="0" u="none" strike="noStrike" kern="1200" baseline="0" dirty="0">
                <a:solidFill>
                  <a:schemeClr val="tx1"/>
                </a:solidFill>
                <a:latin typeface="+mn-lt"/>
                <a:ea typeface="+mn-ea"/>
                <a:cs typeface="+mn-cs"/>
              </a:rPr>
              <a:t>in sport as this is a powerful demonstration of the impact of one particular type of thought, namely </a:t>
            </a:r>
            <a:r>
              <a:rPr lang="en-US" sz="1200" b="0" i="1" u="none" strike="noStrike" kern="1200" baseline="0" dirty="0">
                <a:solidFill>
                  <a:schemeClr val="tx1"/>
                </a:solidFill>
                <a:latin typeface="+mn-lt"/>
                <a:ea typeface="+mn-ea"/>
                <a:cs typeface="+mn-cs"/>
              </a:rPr>
              <a:t>expectations</a:t>
            </a:r>
            <a:r>
              <a:rPr lang="en-US" sz="1200" b="0" i="0" u="none" strike="noStrike" kern="1200" baseline="0" dirty="0">
                <a:solidFill>
                  <a:schemeClr val="tx1"/>
                </a:solidFill>
                <a:latin typeface="+mn-lt"/>
                <a:ea typeface="+mn-ea"/>
                <a:cs typeface="+mn-cs"/>
              </a:rPr>
              <a:t>.</a:t>
            </a:r>
          </a:p>
          <a:p>
            <a:r>
              <a:rPr lang="en-US" sz="1200" b="0" i="0" u="none" strike="noStrike" kern="1200" baseline="0" dirty="0">
                <a:solidFill>
                  <a:schemeClr val="tx1"/>
                </a:solidFill>
                <a:latin typeface="+mn-lt"/>
                <a:ea typeface="+mn-ea"/>
                <a:cs typeface="+mn-cs"/>
              </a:rPr>
              <a:t>The placebo effect occurs when an inert substance is described as an active substance and exerts effects that mimic those of that active substance. For example, an athlete may drink decaffeinated coffee before a training session but believe that they have drunk caffeinated coffee and then feel – and display – extra energy during the session that follows. On the flip side, the </a:t>
            </a:r>
            <a:r>
              <a:rPr lang="en-US" sz="1200" b="0" i="1" u="none" strike="noStrike" kern="1200" baseline="0" dirty="0">
                <a:solidFill>
                  <a:schemeClr val="tx1"/>
                </a:solidFill>
                <a:latin typeface="+mn-lt"/>
                <a:ea typeface="+mn-ea"/>
                <a:cs typeface="+mn-cs"/>
              </a:rPr>
              <a:t>nocebo effect </a:t>
            </a:r>
            <a:r>
              <a:rPr lang="en-US" sz="1200" b="0" i="0" u="none" strike="noStrike" kern="1200" baseline="0" dirty="0">
                <a:solidFill>
                  <a:schemeClr val="tx1"/>
                </a:solidFill>
                <a:latin typeface="+mn-lt"/>
                <a:ea typeface="+mn-ea"/>
                <a:cs typeface="+mn-cs"/>
              </a:rPr>
              <a:t>is the name given to similar </a:t>
            </a:r>
            <a:r>
              <a:rPr lang="en-US" sz="1200" b="0" i="1" u="none" strike="noStrike" kern="1200" baseline="0" dirty="0">
                <a:solidFill>
                  <a:schemeClr val="tx1"/>
                </a:solidFill>
                <a:latin typeface="+mn-lt"/>
                <a:ea typeface="+mn-ea"/>
                <a:cs typeface="+mn-cs"/>
              </a:rPr>
              <a:t>negative </a:t>
            </a:r>
            <a:r>
              <a:rPr lang="en-US" sz="1200" b="0" i="0" u="none" strike="noStrike" kern="1200" baseline="0" dirty="0">
                <a:solidFill>
                  <a:schemeClr val="tx1"/>
                </a:solidFill>
                <a:latin typeface="+mn-lt"/>
                <a:ea typeface="+mn-ea"/>
                <a:cs typeface="+mn-cs"/>
              </a:rPr>
              <a:t>influences, such as the poor coordination displayed when someone who believes they have consumed large amounts of alcohol has actually been drinking non-alcoholic beverages. Both effects have been repeatedly observed in sporting contexts with placebos and </a:t>
            </a:r>
            <a:r>
              <a:rPr lang="en-US" sz="1200" b="0" i="0" u="none" strike="noStrike" kern="1200" baseline="0" dirty="0" err="1">
                <a:solidFill>
                  <a:schemeClr val="tx1"/>
                </a:solidFill>
                <a:latin typeface="+mn-lt"/>
                <a:ea typeface="+mn-ea"/>
                <a:cs typeface="+mn-cs"/>
              </a:rPr>
              <a:t>nocebos</a:t>
            </a:r>
            <a:r>
              <a:rPr lang="en-US" sz="1200" b="0" i="0" u="none" strike="noStrike" kern="1200" baseline="0" dirty="0">
                <a:solidFill>
                  <a:schemeClr val="tx1"/>
                </a:solidFill>
                <a:latin typeface="+mn-lt"/>
                <a:ea typeface="+mn-ea"/>
                <a:cs typeface="+mn-cs"/>
              </a:rPr>
              <a:t> that include anabolic steroids, carbohydrates and caffeine (for a review, see </a:t>
            </a:r>
            <a:r>
              <a:rPr lang="en-US" sz="1200" b="0" i="0" u="none" strike="noStrike" kern="1200" baseline="0" dirty="0" err="1">
                <a:solidFill>
                  <a:schemeClr val="tx1"/>
                </a:solidFill>
                <a:latin typeface="+mn-lt"/>
                <a:ea typeface="+mn-ea"/>
                <a:cs typeface="+mn-cs"/>
              </a:rPr>
              <a:t>Beedie</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Foad</a:t>
            </a:r>
            <a:r>
              <a:rPr lang="en-US" sz="1200" b="0" i="0" u="none" strike="noStrike" kern="1200" baseline="0" dirty="0">
                <a:solidFill>
                  <a:schemeClr val="tx1"/>
                </a:solidFill>
                <a:latin typeface="+mn-lt"/>
                <a:ea typeface="+mn-ea"/>
                <a:cs typeface="+mn-cs"/>
              </a:rPr>
              <a:t>, 2009). The two effects are generally understood to arise from </a:t>
            </a:r>
            <a:r>
              <a:rPr lang="en-US" sz="1200" b="0" i="1" u="none" strike="noStrike" kern="1200" baseline="0" dirty="0">
                <a:solidFill>
                  <a:schemeClr val="tx1"/>
                </a:solidFill>
                <a:latin typeface="+mn-lt"/>
                <a:ea typeface="+mn-ea"/>
                <a:cs typeface="+mn-cs"/>
              </a:rPr>
              <a:t>self-fulfilling expectancies </a:t>
            </a:r>
            <a:r>
              <a:rPr lang="en-US" sz="1200" b="0" i="0" u="none" strike="noStrike" kern="1200" baseline="0" dirty="0">
                <a:solidFill>
                  <a:schemeClr val="tx1"/>
                </a:solidFill>
                <a:latin typeface="+mn-lt"/>
                <a:ea typeface="+mn-ea"/>
                <a:cs typeface="+mn-cs"/>
              </a:rPr>
              <a:t>(Kirsch, 1985).</a:t>
            </a:r>
          </a:p>
          <a:p>
            <a:r>
              <a:rPr lang="en-US" sz="1200" b="0" i="0" u="none" strike="noStrike" kern="1200" baseline="0" dirty="0">
                <a:solidFill>
                  <a:schemeClr val="tx1"/>
                </a:solidFill>
                <a:latin typeface="+mn-lt"/>
                <a:ea typeface="+mn-ea"/>
                <a:cs typeface="+mn-cs"/>
              </a:rPr>
              <a:t>There are many examples of these placebos and </a:t>
            </a:r>
            <a:r>
              <a:rPr lang="en-US" sz="1200" b="0" i="0" u="none" strike="noStrike" kern="1200" baseline="0" dirty="0" err="1">
                <a:solidFill>
                  <a:schemeClr val="tx1"/>
                </a:solidFill>
                <a:latin typeface="+mn-lt"/>
                <a:ea typeface="+mn-ea"/>
                <a:cs typeface="+mn-cs"/>
              </a:rPr>
              <a:t>nocebos</a:t>
            </a:r>
            <a:r>
              <a:rPr lang="en-US" sz="1200" b="0" i="0" u="none" strike="noStrike" kern="1200" baseline="0" dirty="0">
                <a:solidFill>
                  <a:schemeClr val="tx1"/>
                </a:solidFill>
                <a:latin typeface="+mn-lt"/>
                <a:ea typeface="+mn-ea"/>
                <a:cs typeface="+mn-cs"/>
              </a:rPr>
              <a:t> operating in the world of sport. One is provided by </a:t>
            </a:r>
            <a:r>
              <a:rPr lang="en-US" sz="1200" b="0" i="1" u="none" strike="noStrike" kern="1200" baseline="0" dirty="0">
                <a:solidFill>
                  <a:schemeClr val="tx1"/>
                </a:solidFill>
                <a:latin typeface="+mn-lt"/>
                <a:ea typeface="+mn-ea"/>
                <a:cs typeface="+mn-cs"/>
              </a:rPr>
              <a:t>placebo </a:t>
            </a:r>
            <a:r>
              <a:rPr lang="en-US" sz="1200" b="0" i="1" u="none" strike="noStrike" kern="1200" baseline="0" dirty="0" err="1">
                <a:solidFill>
                  <a:schemeClr val="tx1"/>
                </a:solidFill>
                <a:latin typeface="+mn-lt"/>
                <a:ea typeface="+mn-ea"/>
                <a:cs typeface="+mn-cs"/>
              </a:rPr>
              <a:t>analgesias</a:t>
            </a:r>
            <a:r>
              <a:rPr lang="en-US" sz="1200" b="0" i="1"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that are sometimes used to divert athletes’ attention away from pain (e.g., in the form of a sugar pill that is believed to be an aspirin). Work by </a:t>
            </a:r>
            <a:r>
              <a:rPr lang="en-US" sz="1200" b="0" i="0" u="none" strike="noStrike" kern="1200" baseline="0" dirty="0" err="1">
                <a:solidFill>
                  <a:schemeClr val="tx1"/>
                </a:solidFill>
                <a:latin typeface="+mn-lt"/>
                <a:ea typeface="+mn-ea"/>
                <a:cs typeface="+mn-cs"/>
              </a:rPr>
              <a:t>Luana</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Colloca</a:t>
            </a:r>
            <a:r>
              <a:rPr lang="en-US" sz="1200" b="0" i="0" u="none" strike="noStrike" kern="1200" baseline="0" dirty="0">
                <a:solidFill>
                  <a:schemeClr val="tx1"/>
                </a:solidFill>
                <a:latin typeface="+mn-lt"/>
                <a:ea typeface="+mn-ea"/>
                <a:cs typeface="+mn-cs"/>
              </a:rPr>
              <a:t> and Fabrizio Benedetti (2009) suggests that these are effective because (and to the extent that) people acquire an expectation of a painkilling effect through </a:t>
            </a:r>
            <a:r>
              <a:rPr lang="en-US" sz="1200" b="0" i="1" u="none" strike="noStrike" kern="1200" baseline="0" dirty="0">
                <a:solidFill>
                  <a:schemeClr val="tx1"/>
                </a:solidFill>
                <a:latin typeface="+mn-lt"/>
                <a:ea typeface="+mn-ea"/>
                <a:cs typeface="+mn-cs"/>
              </a:rPr>
              <a:t>social learning</a:t>
            </a:r>
            <a:r>
              <a:rPr lang="en-US" sz="1200" b="0" i="0" u="none" strike="noStrike" kern="1200" baseline="0" dirty="0">
                <a:solidFill>
                  <a:schemeClr val="tx1"/>
                </a:solidFill>
                <a:latin typeface="+mn-lt"/>
                <a:ea typeface="+mn-ea"/>
                <a:cs typeface="+mn-cs"/>
              </a:rPr>
              <a:t>. The fact that this learning is so important is a reflection of the more general fact that humans are social animals who know what to expect in the world at large (in ways that give them a competitive advantage) because they are attuned to information that others provide about that world (Turner, 1991).</a:t>
            </a:r>
          </a:p>
          <a:p>
            <a:r>
              <a:rPr lang="en-US" sz="1200" b="0" i="0" u="none" strike="noStrike" kern="1200" baseline="0" dirty="0">
                <a:solidFill>
                  <a:schemeClr val="tx1"/>
                </a:solidFill>
                <a:latin typeface="+mn-lt"/>
                <a:ea typeface="+mn-ea"/>
                <a:cs typeface="+mn-cs"/>
              </a:rPr>
              <a:t>Another example can be seen in the realm of athletic nutrition, where the belief that carbohydrate ingestion improves athletic performance created a rage for ‘carb-loading’ with pasta dinners the night before competitions in the 1980s and 1990s. Consuming carbohydrates certainly has some benefits for performance, but some of the apparent or felt benefits are in fact placebo effects (Clark, Hopkins, Hawley, &amp; Burke, 2000). Accordingly, nowadays athletes typically have a more complex appreciation of the value carbohydrates, with many seeing them as having more negative than positive effects on the body. This in turn alerts us to the fact that the power of placebos derives from prevailing </a:t>
            </a:r>
            <a:r>
              <a:rPr lang="en-US" sz="1200" b="0" i="1" u="none" strike="noStrike" kern="1200" baseline="0" dirty="0">
                <a:solidFill>
                  <a:schemeClr val="tx1"/>
                </a:solidFill>
                <a:latin typeface="+mn-lt"/>
                <a:ea typeface="+mn-ea"/>
                <a:cs typeface="+mn-cs"/>
              </a:rPr>
              <a:t>social norms </a:t>
            </a:r>
            <a:r>
              <a:rPr lang="en-US" sz="1200" b="0" i="0" u="none" strike="noStrike" kern="1200" baseline="0" dirty="0">
                <a:solidFill>
                  <a:schemeClr val="tx1"/>
                </a:solidFill>
                <a:latin typeface="+mn-lt"/>
                <a:ea typeface="+mn-ea"/>
                <a:cs typeface="+mn-cs"/>
              </a:rPr>
              <a:t>about the benefits of particular substances, norms that are susceptible to change. This means that athletes 30 years ago would consume – and benefit from – large carbohydrate intake in ways that would not be seen (or be beneficial) today. Although (to our knowledge) no experiment has directly tested this proposition, other experimental evidence certainly supports the claim that perceptions and cognitions are heavily structured by social influences, and that these can affect performance for better or worse independently of the inherent properties of a particular stimulus or substance (e.g., see Haslam, Jetten, O’Brien, &amp; Jacobs, 2004; </a:t>
            </a:r>
            <a:r>
              <a:rPr lang="en-US" sz="1200" b="0" i="0" u="none" strike="noStrike" kern="1200" baseline="0" dirty="0" err="1">
                <a:solidFill>
                  <a:schemeClr val="tx1"/>
                </a:solidFill>
                <a:latin typeface="+mn-lt"/>
                <a:ea typeface="+mn-ea"/>
                <a:cs typeface="+mn-cs"/>
              </a:rPr>
              <a:t>Platow</a:t>
            </a:r>
            <a:r>
              <a:rPr lang="en-US" sz="1200" b="0" i="0" u="none" strike="noStrike" kern="1200" baseline="0" dirty="0">
                <a:solidFill>
                  <a:schemeClr val="tx1"/>
                </a:solidFill>
                <a:latin typeface="+mn-lt"/>
                <a:ea typeface="+mn-ea"/>
                <a:cs typeface="+mn-cs"/>
              </a:rPr>
              <a:t> et al., 2007).</a:t>
            </a:r>
          </a:p>
          <a:p>
            <a:r>
              <a:rPr lang="en-US" sz="1200" b="0" i="0" u="none" strike="noStrike" kern="1200" baseline="0" dirty="0">
                <a:solidFill>
                  <a:schemeClr val="tx1"/>
                </a:solidFill>
                <a:latin typeface="+mn-lt"/>
                <a:ea typeface="+mn-ea"/>
                <a:cs typeface="+mn-cs"/>
              </a:rPr>
              <a:t>Yet social identity </a:t>
            </a:r>
            <a:r>
              <a:rPr lang="en-US" sz="1200" b="0" i="0" u="none" strike="noStrike" kern="1200" baseline="0" dirty="0" err="1">
                <a:solidFill>
                  <a:schemeClr val="tx1"/>
                </a:solidFill>
                <a:latin typeface="+mn-lt"/>
                <a:ea typeface="+mn-ea"/>
                <a:cs typeface="+mn-cs"/>
              </a:rPr>
              <a:t>theorising</a:t>
            </a:r>
            <a:r>
              <a:rPr lang="en-US" sz="1200" b="0" i="0" u="none" strike="noStrike" kern="1200" baseline="0" dirty="0">
                <a:solidFill>
                  <a:schemeClr val="tx1"/>
                </a:solidFill>
                <a:latin typeface="+mn-lt"/>
                <a:ea typeface="+mn-ea"/>
                <a:cs typeface="+mn-cs"/>
              </a:rPr>
              <a:t> does more than simply alert us to the fact that expectations are ‘socially tuned’. In particular, it suggests that some people are better able to tune our expectations than others. This means that when it comes to placebo effects, our relationship with the source of information about a given stimulus or substance matters. More particularly, as noted in Chapter 2, people are generally only influenced by identifying with their source (i.e., such that they are seen to emanate from an ingroup; Turner, 1991; see also Chapter 4). Indeed, if people are influenced by a message from an outgroup source, it is typically in an unintended way. </a:t>
            </a:r>
          </a:p>
          <a:p>
            <a:r>
              <a:rPr lang="en-US" sz="1200" b="0" i="0" u="none" strike="noStrike" kern="1200" baseline="0" dirty="0">
                <a:solidFill>
                  <a:schemeClr val="tx1"/>
                </a:solidFill>
                <a:latin typeface="+mn-lt"/>
                <a:ea typeface="+mn-ea"/>
                <a:cs typeface="+mn-cs"/>
              </a:rPr>
              <a:t>These identity-related things, we argue, have a significant bearing on the operation of placebo (and nocebo) effects. By way of example, Anaheim Angels’ ballplayer Steve Finley reportedly wears a pouch of minerals around his neck that he was given by a former teammate on a previous team, and that he shares the practice with another of his current teammates, Darin </a:t>
            </a:r>
            <a:r>
              <a:rPr lang="en-US" sz="1200" b="0" i="0" u="none" strike="noStrike" kern="1200" baseline="0" dirty="0" err="1">
                <a:solidFill>
                  <a:schemeClr val="tx1"/>
                </a:solidFill>
                <a:latin typeface="+mn-lt"/>
                <a:ea typeface="+mn-ea"/>
                <a:cs typeface="+mn-cs"/>
              </a:rPr>
              <a:t>Erstad</a:t>
            </a:r>
            <a:r>
              <a:rPr lang="en-US" sz="1200" b="0" i="0" u="none" strike="noStrike" kern="1200" baseline="0" dirty="0">
                <a:solidFill>
                  <a:schemeClr val="tx1"/>
                </a:solidFill>
                <a:latin typeface="+mn-lt"/>
                <a:ea typeface="+mn-ea"/>
                <a:cs typeface="+mn-cs"/>
              </a:rPr>
              <a:t> (Miller, 2005). This is understood by Finley and </a:t>
            </a:r>
            <a:r>
              <a:rPr lang="en-US" sz="1200" b="0" i="0" u="none" strike="noStrike" kern="1200" baseline="0" dirty="0" err="1">
                <a:solidFill>
                  <a:schemeClr val="tx1"/>
                </a:solidFill>
                <a:latin typeface="+mn-lt"/>
                <a:ea typeface="+mn-ea"/>
                <a:cs typeface="+mn-cs"/>
              </a:rPr>
              <a:t>Erstad</a:t>
            </a:r>
            <a:r>
              <a:rPr lang="en-US" sz="1200" b="0" i="0" u="none" strike="noStrike" kern="1200" baseline="0" dirty="0">
                <a:solidFill>
                  <a:schemeClr val="tx1"/>
                </a:solidFill>
                <a:latin typeface="+mn-lt"/>
                <a:ea typeface="+mn-ea"/>
                <a:cs typeface="+mn-cs"/>
              </a:rPr>
              <a:t> as a source of both strength and healing, and given what we know about placebos, it probably is. Nevertheless, it seems likely that these effects would be less apparent if the minerals were sourced from a stranger or, worse, from a player for the Oakland A’s (the Angels’ long-term rivals). </a:t>
            </a:r>
          </a:p>
          <a:p>
            <a:r>
              <a:rPr lang="en-US" sz="1200" b="0" i="0" u="none" strike="noStrike" kern="1200" baseline="0" dirty="0">
                <a:solidFill>
                  <a:schemeClr val="tx1"/>
                </a:solidFill>
                <a:latin typeface="+mn-lt"/>
                <a:ea typeface="+mn-ea"/>
                <a:cs typeface="+mn-cs"/>
              </a:rPr>
              <a:t>Relatedly, social identity </a:t>
            </a:r>
            <a:r>
              <a:rPr lang="en-US" sz="1200" b="0" i="0" u="none" strike="noStrike" kern="1200" baseline="0" dirty="0" err="1">
                <a:solidFill>
                  <a:schemeClr val="tx1"/>
                </a:solidFill>
                <a:latin typeface="+mn-lt"/>
                <a:ea typeface="+mn-ea"/>
                <a:cs typeface="+mn-cs"/>
              </a:rPr>
              <a:t>theorising</a:t>
            </a:r>
            <a:r>
              <a:rPr lang="en-US" sz="1200" b="0" i="0" u="none" strike="noStrike" kern="1200" baseline="0" dirty="0">
                <a:solidFill>
                  <a:schemeClr val="tx1"/>
                </a:solidFill>
                <a:latin typeface="+mn-lt"/>
                <a:ea typeface="+mn-ea"/>
                <a:cs typeface="+mn-cs"/>
              </a:rPr>
              <a:t> also gives us a way to understand the value of collective sport team rituals (such as the All Blacks’ Haka; Bonk, </a:t>
            </a:r>
            <a:r>
              <a:rPr lang="en-US" sz="1200" b="0" i="0" u="none" strike="noStrike" kern="1200" baseline="0" dirty="0" err="1">
                <a:solidFill>
                  <a:schemeClr val="tx1"/>
                </a:solidFill>
                <a:latin typeface="+mn-lt"/>
                <a:ea typeface="+mn-ea"/>
                <a:cs typeface="+mn-cs"/>
              </a:rPr>
              <a:t>Leprince</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Tamminen</a:t>
            </a:r>
            <a:r>
              <a:rPr lang="en-US" sz="1200" b="0" i="0" u="none" strike="noStrike" kern="1200" baseline="0" dirty="0">
                <a:solidFill>
                  <a:schemeClr val="tx1"/>
                </a:solidFill>
                <a:latin typeface="+mn-lt"/>
                <a:ea typeface="+mn-ea"/>
                <a:cs typeface="+mn-cs"/>
              </a:rPr>
              <a:t>, &amp; Doron, 2019) and certain sporting superstitions (such as teammates agreeing to grow a ‘playoff beard’). These rituals and superstitious behaviours on the part of athletes may seem like magical thinking, yet evidence suggests that they can be effective (Bleak &amp; Frederick, 1998). One reason for this is that they are a form of placebo that is strongly grounded in shared social identity. Indeed, more generally, one might argue that placebo-based expectations (and their very real impacts) are a collective </a:t>
            </a:r>
            <a:r>
              <a:rPr lang="en-US" sz="1200" b="0" i="1" u="none" strike="noStrike" kern="1200" baseline="0" dirty="0">
                <a:solidFill>
                  <a:schemeClr val="tx1"/>
                </a:solidFill>
                <a:latin typeface="+mn-lt"/>
                <a:ea typeface="+mn-ea"/>
                <a:cs typeface="+mn-cs"/>
              </a:rPr>
              <a:t>accomplishment </a:t>
            </a:r>
            <a:r>
              <a:rPr lang="en-US" sz="1200" b="0" i="0" u="none" strike="noStrike" kern="1200" baseline="0" dirty="0">
                <a:solidFill>
                  <a:schemeClr val="tx1"/>
                </a:solidFill>
                <a:latin typeface="+mn-lt"/>
                <a:ea typeface="+mn-ea"/>
                <a:cs typeface="+mn-cs"/>
              </a:rPr>
              <a:t>(</a:t>
            </a:r>
            <a:r>
              <a:rPr lang="en-US" sz="1200" b="0" i="0" u="none" strike="noStrike" kern="1200" baseline="0" dirty="0" err="1">
                <a:solidFill>
                  <a:schemeClr val="tx1"/>
                </a:solidFill>
                <a:latin typeface="+mn-lt"/>
                <a:ea typeface="+mn-ea"/>
                <a:cs typeface="+mn-cs"/>
              </a:rPr>
              <a:t>Levinovitz</a:t>
            </a:r>
            <a:r>
              <a:rPr lang="en-US" sz="1200" b="0" i="0" u="none" strike="noStrike" kern="1200" baseline="0" dirty="0">
                <a:solidFill>
                  <a:schemeClr val="tx1"/>
                </a:solidFill>
                <a:latin typeface="+mn-lt"/>
                <a:ea typeface="+mn-ea"/>
                <a:cs typeface="+mn-cs"/>
              </a:rPr>
              <a:t>, 2015) that flows from the capacity for shared identity to define and create social reality (Haslam, Turner, Oakes, Reynolds, &amp; </a:t>
            </a:r>
            <a:r>
              <a:rPr lang="en-US" sz="1200" b="0" i="0" u="none" strike="noStrike" kern="1200" baseline="0" dirty="0" err="1">
                <a:solidFill>
                  <a:schemeClr val="tx1"/>
                </a:solidFill>
                <a:latin typeface="+mn-lt"/>
                <a:ea typeface="+mn-ea"/>
                <a:cs typeface="+mn-cs"/>
              </a:rPr>
              <a:t>Doosje</a:t>
            </a:r>
            <a:r>
              <a:rPr lang="en-US" sz="1200" b="0" i="0" u="none" strike="noStrike" kern="1200" baseline="0" dirty="0">
                <a:solidFill>
                  <a:schemeClr val="tx1"/>
                </a:solidFill>
                <a:latin typeface="+mn-lt"/>
                <a:ea typeface="+mn-ea"/>
                <a:cs typeface="+mn-cs"/>
              </a:rPr>
              <a:t>, 2002). </a:t>
            </a:r>
          </a:p>
          <a:p>
            <a:r>
              <a:rPr lang="en-US" sz="1200" b="0" i="0" u="none" strike="noStrike" kern="1200" baseline="0" dirty="0">
                <a:solidFill>
                  <a:schemeClr val="tx1"/>
                </a:solidFill>
                <a:latin typeface="+mn-lt"/>
                <a:ea typeface="+mn-ea"/>
                <a:cs typeface="+mn-cs"/>
              </a:rPr>
              <a:t>These various observations suggest to us that there is considerable value in paying attention to the way in which shared identity drives athletes’ cognition and, through this, their performance. Nevertheless, it is revealing that a recent consensus statement from experts across many disciplines, considering the mechanisms that underpin placebo effects in sport, made no reference to groups and collectives as sources of beliefs (</a:t>
            </a:r>
            <a:r>
              <a:rPr lang="en-US" sz="1200" b="0" i="0" u="none" strike="noStrike" kern="1200" baseline="0" dirty="0" err="1">
                <a:solidFill>
                  <a:schemeClr val="tx1"/>
                </a:solidFill>
                <a:latin typeface="+mn-lt"/>
                <a:ea typeface="+mn-ea"/>
                <a:cs typeface="+mn-cs"/>
              </a:rPr>
              <a:t>Beedie</a:t>
            </a:r>
            <a:r>
              <a:rPr lang="en-US" sz="1200" b="0" i="0" u="none" strike="noStrike" kern="1200" baseline="0" dirty="0">
                <a:solidFill>
                  <a:schemeClr val="tx1"/>
                </a:solidFill>
                <a:latin typeface="+mn-lt"/>
                <a:ea typeface="+mn-ea"/>
                <a:cs typeface="+mn-cs"/>
              </a:rPr>
              <a:t> et al., 2018). This points to a more general shortcoming in sport psychology, namely that researchers have talked about sport-related beliefs as if they were independent of collective influences. Indeed, within the field there appears to be a shared normative understanding that when considering the mechanisms that mediate between cognition and performance it is best to think as ‘micro’ as possible (e.g., by looking to neurobiology and the role of brain structures; </a:t>
            </a:r>
            <a:r>
              <a:rPr lang="en-US" sz="1200" b="0" i="0" u="none" strike="noStrike" kern="1200" baseline="0" dirty="0" err="1">
                <a:solidFill>
                  <a:schemeClr val="tx1"/>
                </a:solidFill>
                <a:latin typeface="+mn-lt"/>
                <a:ea typeface="+mn-ea"/>
                <a:cs typeface="+mn-cs"/>
              </a:rPr>
              <a:t>Beedie</a:t>
            </a:r>
            <a:r>
              <a:rPr lang="en-US" sz="1200" b="0" i="0" u="none" strike="noStrike" kern="1200" baseline="0" dirty="0">
                <a:solidFill>
                  <a:schemeClr val="tx1"/>
                </a:solidFill>
                <a:latin typeface="+mn-lt"/>
                <a:ea typeface="+mn-ea"/>
                <a:cs typeface="+mn-cs"/>
              </a:rPr>
              <a:t> et al., 2018, Zani &amp; Rossi, 1991). We think this is a mistake and that our understanding of the role of cognition in sport will benefit from challenging ourselves to take the social sources of athletes’ thoughts a lot more seriously than we have to date. In short, we need to think a lot more ‘macro’. </a:t>
            </a:r>
            <a:endParaRPr lang="nl-BE" sz="2400" b="0" i="0" u="none" strike="noStrike" baseline="0" dirty="0">
              <a:solidFill>
                <a:srgbClr val="000000"/>
              </a:solidFill>
              <a:latin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7</a:t>
            </a:fld>
            <a:endParaRPr lang="en-GB"/>
          </a:p>
        </p:txBody>
      </p:sp>
    </p:spTree>
    <p:extLst>
      <p:ext uri="{BB962C8B-B14F-4D97-AF65-F5344CB8AC3E}">
        <p14:creationId xmlns:p14="http://schemas.microsoft.com/office/powerpoint/2010/main" val="189252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Key point 2: The construal of performance-related feedback is shaped by social identity </a:t>
            </a:r>
          </a:p>
          <a:p>
            <a:r>
              <a:rPr lang="en-US" sz="1200" b="0" i="0" u="none" strike="noStrike" kern="1200" baseline="0" dirty="0">
                <a:solidFill>
                  <a:schemeClr val="tx1"/>
                </a:solidFill>
                <a:latin typeface="+mn-lt"/>
                <a:ea typeface="+mn-ea"/>
                <a:cs typeface="+mn-cs"/>
              </a:rPr>
              <a:t>Performance-related feedback is a form of communication and, as Peters notes in Chapter 4, all communication is subject to interpretative processes that are informed by social identity. This means that shared identity provides a platform for the interpretation of feedback in ways that feed directly into performance (see also Chapter 8). To illustrate this in practice, in this section we focus on work which looks at how athletes respond to </a:t>
            </a:r>
            <a:r>
              <a:rPr lang="en-US" sz="1200" b="0" i="1" u="none" strike="noStrike" kern="1200" baseline="0" dirty="0">
                <a:solidFill>
                  <a:schemeClr val="tx1"/>
                </a:solidFill>
                <a:latin typeface="+mn-lt"/>
                <a:ea typeface="+mn-ea"/>
                <a:cs typeface="+mn-cs"/>
              </a:rPr>
              <a:t>feedback </a:t>
            </a:r>
            <a:r>
              <a:rPr lang="en-US" sz="1200" b="0" i="0" u="none" strike="noStrike" kern="1200" baseline="0" dirty="0">
                <a:solidFill>
                  <a:schemeClr val="tx1"/>
                </a:solidFill>
                <a:latin typeface="+mn-lt"/>
                <a:ea typeface="+mn-ea"/>
                <a:cs typeface="+mn-cs"/>
              </a:rPr>
              <a:t>from other people – in particular, feedback about the causes of success and failure as well as coaching more generally.</a:t>
            </a:r>
          </a:p>
          <a:p>
            <a:r>
              <a:rPr lang="en-US" sz="1200" b="0" i="0" u="none" strike="noStrike" kern="1200" baseline="0" dirty="0">
                <a:solidFill>
                  <a:schemeClr val="tx1"/>
                </a:solidFill>
                <a:latin typeface="+mn-lt"/>
                <a:ea typeface="+mn-ea"/>
                <a:cs typeface="+mn-cs"/>
              </a:rPr>
              <a:t>Thinking of feedback through the lens of shared identity encourages us to </a:t>
            </a:r>
            <a:r>
              <a:rPr lang="en-US" sz="1200" b="0" i="0" u="none" strike="noStrike" kern="1200" baseline="0" dirty="0" err="1">
                <a:solidFill>
                  <a:schemeClr val="tx1"/>
                </a:solidFill>
                <a:latin typeface="+mn-lt"/>
                <a:ea typeface="+mn-ea"/>
                <a:cs typeface="+mn-cs"/>
              </a:rPr>
              <a:t>recognise</a:t>
            </a:r>
            <a:r>
              <a:rPr lang="en-US" sz="1200" b="0" i="0" u="none" strike="noStrike" kern="1200" baseline="0" dirty="0">
                <a:solidFill>
                  <a:schemeClr val="tx1"/>
                </a:solidFill>
                <a:latin typeface="+mn-lt"/>
                <a:ea typeface="+mn-ea"/>
                <a:cs typeface="+mn-cs"/>
              </a:rPr>
              <a:t> the importance of the collective context and content that shapes how athletes understand both </a:t>
            </a:r>
            <a:r>
              <a:rPr lang="en-US" sz="1200" b="0" i="1" u="none" strike="noStrike" kern="1200" baseline="0" dirty="0">
                <a:solidFill>
                  <a:schemeClr val="tx1"/>
                </a:solidFill>
                <a:latin typeface="+mn-lt"/>
                <a:ea typeface="+mn-ea"/>
                <a:cs typeface="+mn-cs"/>
              </a:rPr>
              <a:t>what </a:t>
            </a:r>
            <a:r>
              <a:rPr lang="en-US" sz="1200" b="0" i="0" u="none" strike="noStrike" kern="1200" baseline="0" dirty="0">
                <a:solidFill>
                  <a:schemeClr val="tx1"/>
                </a:solidFill>
                <a:latin typeface="+mn-lt"/>
                <a:ea typeface="+mn-ea"/>
                <a:cs typeface="+mn-cs"/>
              </a:rPr>
              <a:t>they are hearing and </a:t>
            </a:r>
            <a:r>
              <a:rPr lang="en-US" sz="1200" b="0" i="1" u="none" strike="noStrike" kern="1200" baseline="0" dirty="0">
                <a:solidFill>
                  <a:schemeClr val="tx1"/>
                </a:solidFill>
                <a:latin typeface="+mn-lt"/>
                <a:ea typeface="+mn-ea"/>
                <a:cs typeface="+mn-cs"/>
              </a:rPr>
              <a:t>why </a:t>
            </a:r>
            <a:r>
              <a:rPr lang="en-US" sz="1200" b="0" i="0" u="none" strike="noStrike" kern="1200" baseline="0" dirty="0">
                <a:solidFill>
                  <a:schemeClr val="tx1"/>
                </a:solidFill>
                <a:latin typeface="+mn-lt"/>
                <a:ea typeface="+mn-ea"/>
                <a:cs typeface="+mn-cs"/>
              </a:rPr>
              <a:t>they are hearing it. For example, if members of the England football team hear themselves referred to dismissively as ‘chokers’, their reaction will necessarily depend on whether the speaker is an insider (e.g., one of their own coaches) or an outsider (e.g., a hostile journalist).</a:t>
            </a:r>
          </a:p>
          <a:p>
            <a:r>
              <a:rPr lang="en-US" sz="1200" b="0" i="0" u="none" strike="noStrike" kern="1200" baseline="0" dirty="0">
                <a:solidFill>
                  <a:schemeClr val="tx1"/>
                </a:solidFill>
                <a:latin typeface="+mn-lt"/>
                <a:ea typeface="+mn-ea"/>
                <a:cs typeface="+mn-cs"/>
              </a:rPr>
              <a:t>This dynamic is revealed by a study that Jessica Salvatore conducted with Tim Rees and colleagues, which examined athletes’ recovery from downward performance spirals (Rees et al., 2013). This took the form of an experiment in which participants had to throw three rounds of darts, each separated by performance feedback. Importantly, participants were blindfolded, and so could be led to believe that they had failed at the task – being told that they had scored just six out of 30 in the first round and three out of 30 in the second round (performance that was labelled as ‘failure’). However, this feedback was also paired with specific claims about why participants had failed and how likely they were to fail again. More specifically, after the first round they were given the discouraging information that their performance was beyond their control and unlikely to improve, but after the second round they were told, more encouragingly, that it was within their control and could change. Crucially, too, this feedback was given by someone who was either an ingroup member (a student at the same university) or an outgroup member (a student at a rival university).</a:t>
            </a:r>
          </a:p>
          <a:p>
            <a:r>
              <a:rPr lang="en-US" sz="1200" b="0" i="0" u="none" strike="noStrike" kern="1200" baseline="0" dirty="0">
                <a:solidFill>
                  <a:schemeClr val="tx1"/>
                </a:solidFill>
                <a:latin typeface="+mn-lt"/>
                <a:ea typeface="+mn-ea"/>
                <a:cs typeface="+mn-cs"/>
              </a:rPr>
              <a:t>In line with social identity principles (notably the </a:t>
            </a:r>
            <a:r>
              <a:rPr lang="en-US" sz="1200" b="0" i="1" u="none" strike="noStrike" kern="1200" baseline="0" dirty="0">
                <a:solidFill>
                  <a:schemeClr val="tx1"/>
                </a:solidFill>
                <a:latin typeface="+mn-lt"/>
                <a:ea typeface="+mn-ea"/>
                <a:cs typeface="+mn-cs"/>
              </a:rPr>
              <a:t>influence principle </a:t>
            </a:r>
            <a:r>
              <a:rPr lang="en-US" sz="1200" b="0" i="0" u="none" strike="noStrike" kern="1200" baseline="0" dirty="0">
                <a:solidFill>
                  <a:schemeClr val="tx1"/>
                </a:solidFill>
                <a:latin typeface="+mn-lt"/>
                <a:ea typeface="+mn-ea"/>
                <a:cs typeface="+mn-cs"/>
              </a:rPr>
              <a:t>described in Chapter 2), our key prediction was that the source of the feedback would have a significant bearing on whether it was taken on board. This proved to be the case. More particularly, we found that discouraging feedback impaired subsequent performance and that encouraging feedback improved it – but </a:t>
            </a:r>
            <a:r>
              <a:rPr lang="en-US" sz="1200" b="0" i="1" u="none" strike="noStrike" kern="1200" baseline="0" dirty="0">
                <a:solidFill>
                  <a:schemeClr val="tx1"/>
                </a:solidFill>
                <a:latin typeface="+mn-lt"/>
                <a:ea typeface="+mn-ea"/>
                <a:cs typeface="+mn-cs"/>
              </a:rPr>
              <a:t>only </a:t>
            </a:r>
            <a:r>
              <a:rPr lang="en-US" sz="1200" b="0" i="0" u="none" strike="noStrike" kern="1200" baseline="0" dirty="0">
                <a:solidFill>
                  <a:schemeClr val="tx1"/>
                </a:solidFill>
                <a:latin typeface="+mn-lt"/>
                <a:ea typeface="+mn-ea"/>
                <a:cs typeface="+mn-cs"/>
              </a:rPr>
              <a:t>when that feedback came from an ingroup source. Furthermore, participants who reported wanting to prove the outgroup wrong and to prove the ingroup right showed the most notable reversals of their downward performance.</a:t>
            </a:r>
          </a:p>
          <a:p>
            <a:r>
              <a:rPr lang="en-US" sz="1200" b="0" i="0" u="none" strike="noStrike" kern="1200" baseline="0" dirty="0">
                <a:solidFill>
                  <a:schemeClr val="tx1"/>
                </a:solidFill>
                <a:latin typeface="+mn-lt"/>
                <a:ea typeface="+mn-ea"/>
                <a:cs typeface="+mn-cs"/>
              </a:rPr>
              <a:t>In this way, the study underlines two key points. First, that feedback is more likely to have its intended effects when it is provided by an ingroup (rather than an outgroup) source. Second, that these effects are stronger when they tap into pre-existing group-based motivations. In this case, then, the encouraging feedback was most potent when, as well as being provided by an ingroup member, it also stimulated a sense of intergroup rivalry.</a:t>
            </a:r>
          </a:p>
          <a:p>
            <a:r>
              <a:rPr lang="en-US" sz="1200" b="0" i="0" u="none" strike="noStrike" kern="1200" baseline="0" dirty="0">
                <a:solidFill>
                  <a:schemeClr val="tx1"/>
                </a:solidFill>
                <a:latin typeface="+mn-lt"/>
                <a:ea typeface="+mn-ea"/>
                <a:cs typeface="+mn-cs"/>
              </a:rPr>
              <a:t>Studies conducted by Sankaran reinforce the point that how we interpret feedback is shaped by social identity (Sankaran, 2012). In all three studies, elite and semi-elite track and field athletes were recruited from sports training institutes in Cardiff, Wales. The athletes were selected based on criteria that they had been training and competing for a minimum period of three years and were under the supervision of a coach. The athletes belonged to the elite/sub-elite sporting category and had all participated in county, national or world championships. Long-distance runners were excluded because they did not engage in high-intensity training before the competition. Athletes with disabilities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were also excluded. All training performances were recorded one or two weeks before the actual competition, thereby ensuring that the athletes indeed were in full training. In Study 1, athletes were encouraged to think of themselves as belonging to one of two </a:t>
            </a:r>
            <a:r>
              <a:rPr lang="en-US" sz="1200" b="0" i="1" u="none" strike="noStrike" kern="1200" baseline="0" dirty="0">
                <a:solidFill>
                  <a:schemeClr val="tx1"/>
                </a:solidFill>
                <a:latin typeface="+mn-lt"/>
                <a:ea typeface="+mn-ea"/>
                <a:cs typeface="+mn-cs"/>
              </a:rPr>
              <a:t>groups </a:t>
            </a:r>
            <a:r>
              <a:rPr lang="en-US" sz="1200" b="0" i="0" u="none" strike="noStrike" kern="1200" baseline="0" dirty="0">
                <a:solidFill>
                  <a:schemeClr val="tx1"/>
                </a:solidFill>
                <a:latin typeface="+mn-lt"/>
                <a:ea typeface="+mn-ea"/>
                <a:cs typeface="+mn-cs"/>
              </a:rPr>
              <a:t>– either as athletes who are consistently successful in competitions or as athletes who are consistently unsuccessful. More particularly, those athletes who performed better in training than in competition were labelled as unsuccessful athletes, while those who performed better in competition than in training were labelled as successful athletes. In Study 2 and Study 3, the athletes’ coach then provided them with feedback about their performance in a training session. The key question was whether the athletes’ responses to feedback (i.e., their subsequent performance) would be affected by the group to which they had been assigned. </a:t>
            </a:r>
          </a:p>
          <a:p>
            <a:r>
              <a:rPr lang="en-US" sz="1200" b="0" i="0" u="none" strike="noStrike" kern="1200" baseline="0" dirty="0">
                <a:solidFill>
                  <a:schemeClr val="tx1"/>
                </a:solidFill>
                <a:latin typeface="+mn-lt"/>
                <a:ea typeface="+mn-ea"/>
                <a:cs typeface="+mn-cs"/>
              </a:rPr>
              <a:t>In Study 2, after running 100 </a:t>
            </a:r>
            <a:r>
              <a:rPr lang="en-US" sz="1200" b="0" i="0" u="none" strike="noStrike" kern="1200" baseline="0" dirty="0" err="1">
                <a:solidFill>
                  <a:schemeClr val="tx1"/>
                </a:solidFill>
                <a:latin typeface="+mn-lt"/>
                <a:ea typeface="+mn-ea"/>
                <a:cs typeface="+mn-cs"/>
              </a:rPr>
              <a:t>metres</a:t>
            </a:r>
            <a:r>
              <a:rPr lang="en-US" sz="1200" b="0" i="0" u="none" strike="noStrike" kern="1200" baseline="0" dirty="0">
                <a:solidFill>
                  <a:schemeClr val="tx1"/>
                </a:solidFill>
                <a:latin typeface="+mn-lt"/>
                <a:ea typeface="+mn-ea"/>
                <a:cs typeface="+mn-cs"/>
              </a:rPr>
              <a:t>, the coach gave the athletes either positive feedback (‘good job; great timing’) or negative feedback (‘that was a poor performance’). After this, the athletes were asked to run again. The key finding here was that the feedback had most impact on the group for which it was </a:t>
            </a:r>
            <a:r>
              <a:rPr lang="en-US" sz="1200" b="0" i="1" u="none" strike="noStrike" kern="1200" baseline="0" dirty="0">
                <a:solidFill>
                  <a:schemeClr val="tx1"/>
                </a:solidFill>
                <a:latin typeface="+mn-lt"/>
                <a:ea typeface="+mn-ea"/>
                <a:cs typeface="+mn-cs"/>
              </a:rPr>
              <a:t>fitting </a:t>
            </a:r>
            <a:r>
              <a:rPr lang="en-US" sz="1200" b="0" i="0" u="none" strike="noStrike" kern="1200" baseline="0" dirty="0">
                <a:solidFill>
                  <a:schemeClr val="tx1"/>
                </a:solidFill>
                <a:latin typeface="+mn-lt"/>
                <a:ea typeface="+mn-ea"/>
                <a:cs typeface="+mn-cs"/>
              </a:rPr>
              <a:t>(in ways suggested by self-categorization theory; Oakes et al., 1994). Thus, the performance of ‘successful’ athletes improved after they were given positive feedback (but was unaffected by negative feedback), while the performance of ‘unsuccessful’ athletes declined after they were given negative feedback (but was unaffected by positive feedback). </a:t>
            </a:r>
          </a:p>
          <a:p>
            <a:r>
              <a:rPr lang="en-US" sz="1200" b="0" i="0" u="none" strike="noStrike" kern="1200" baseline="0" dirty="0">
                <a:solidFill>
                  <a:schemeClr val="tx1"/>
                </a:solidFill>
                <a:latin typeface="+mn-lt"/>
                <a:ea typeface="+mn-ea"/>
                <a:cs typeface="+mn-cs"/>
              </a:rPr>
              <a:t>In Study 3, the coach provided athletes either with no feedback (just a head nod) or neutral feedback (‘run tall, swing your arms’). Here, the performance of ‘successful’ athletes did not change in either condition, but the performance of those labelled unsuccessful declined in both. Along the lines of the results of the previous study, we reasoned that these patterns reflect athletes’ </a:t>
            </a:r>
            <a:r>
              <a:rPr lang="en-US" sz="1200" b="0" i="0" u="none" strike="noStrike" kern="1200" baseline="0" dirty="0" err="1">
                <a:solidFill>
                  <a:schemeClr val="tx1"/>
                </a:solidFill>
                <a:latin typeface="+mn-lt"/>
                <a:ea typeface="+mn-ea"/>
                <a:cs typeface="+mn-cs"/>
              </a:rPr>
              <a:t>internalisation</a:t>
            </a:r>
            <a:r>
              <a:rPr lang="en-US" sz="1200" b="0" i="0" u="none" strike="noStrike" kern="1200" baseline="0" dirty="0">
                <a:solidFill>
                  <a:schemeClr val="tx1"/>
                </a:solidFill>
                <a:latin typeface="+mn-lt"/>
                <a:ea typeface="+mn-ea"/>
                <a:cs typeface="+mn-cs"/>
              </a:rPr>
              <a:t> messages that are relevant to their (social) identity. So while Study 2 showed that athletes who see themselves as successful </a:t>
            </a:r>
            <a:r>
              <a:rPr lang="en-US" sz="1200" b="0" i="0" u="none" strike="noStrike" kern="1200" baseline="0" dirty="0" err="1">
                <a:solidFill>
                  <a:schemeClr val="tx1"/>
                </a:solidFill>
                <a:latin typeface="+mn-lt"/>
                <a:ea typeface="+mn-ea"/>
                <a:cs typeface="+mn-cs"/>
              </a:rPr>
              <a:t>internalise</a:t>
            </a:r>
            <a:r>
              <a:rPr lang="en-US" sz="1200" b="0" i="0" u="none" strike="noStrike" kern="1200" baseline="0" dirty="0">
                <a:solidFill>
                  <a:schemeClr val="tx1"/>
                </a:solidFill>
                <a:latin typeface="+mn-lt"/>
                <a:ea typeface="+mn-ea"/>
                <a:cs typeface="+mn-cs"/>
              </a:rPr>
              <a:t> positive feedback and that athletes who see themselves as unsuccessful </a:t>
            </a:r>
            <a:r>
              <a:rPr lang="en-US" sz="1200" b="0" i="0" u="none" strike="noStrike" kern="1200" baseline="0" dirty="0" err="1">
                <a:solidFill>
                  <a:schemeClr val="tx1"/>
                </a:solidFill>
                <a:latin typeface="+mn-lt"/>
                <a:ea typeface="+mn-ea"/>
                <a:cs typeface="+mn-cs"/>
              </a:rPr>
              <a:t>internalise</a:t>
            </a:r>
            <a:r>
              <a:rPr lang="en-US" sz="1200" b="0" i="0" u="none" strike="noStrike" kern="1200" baseline="0" dirty="0">
                <a:solidFill>
                  <a:schemeClr val="tx1"/>
                </a:solidFill>
                <a:latin typeface="+mn-lt"/>
                <a:ea typeface="+mn-ea"/>
                <a:cs typeface="+mn-cs"/>
              </a:rPr>
              <a:t> negative feedback, these findings suggest that ambiguous information is interpreted through the lens of one’s (social) identity. In this case, then, an ‘unsuccessful’ athlete is more likely than a ‘successful’ one to interpret neutral feedback in a negative way (e.g., seeing the instruction to ‘run tall’ as a sign of deficiency). In line with this analysis, researchers have confirmed that athletes who are labelled ‘successful’ make more optimistic inferences about their performance while those labelled ‘unsuccessful’ make more pessimistic inferences (Sankaran, 2012). </a:t>
            </a:r>
          </a:p>
          <a:p>
            <a:r>
              <a:rPr lang="en-US" sz="1200" b="0" i="0" u="none" strike="noStrike" kern="1200" baseline="0" dirty="0">
                <a:solidFill>
                  <a:schemeClr val="tx1"/>
                </a:solidFill>
                <a:latin typeface="+mn-lt"/>
                <a:ea typeface="+mn-ea"/>
                <a:cs typeface="+mn-cs"/>
              </a:rPr>
              <a:t>The key point that these divergent lines of research reinforce is that social identity provides an important lens through which sport-related feedback is interpreted. Rather than that feedback having information value on its own, its impact is always structured by perceivers’ sense of self and, more particularly, by a sense of oneself as a member of a particular group. As a result, the meaning and impact of feedback varies not only as a function of the perceivers’ own group membership, but also as a function of their identity-based relationship with the source of that feedback. Accordingly, while it may be true of feedback that ‘if it doesn’t challenge you, it doesn’t change you’ (cited in Tong, 2014), we would add that to produce change, feedback needs to do more than just challenge. It needs to </a:t>
            </a:r>
            <a:r>
              <a:rPr lang="en-US" sz="1200" b="0" i="1" u="none" strike="noStrike" kern="1200" baseline="0" dirty="0">
                <a:solidFill>
                  <a:schemeClr val="tx1"/>
                </a:solidFill>
                <a:latin typeface="+mn-lt"/>
                <a:ea typeface="+mn-ea"/>
                <a:cs typeface="+mn-cs"/>
              </a:rPr>
              <a:t>resonate</a:t>
            </a:r>
            <a:r>
              <a:rPr lang="en-US" sz="1200" b="0" i="0" u="none" strike="noStrike" kern="1200" baseline="0" dirty="0">
                <a:solidFill>
                  <a:schemeClr val="tx1"/>
                </a:solidFill>
                <a:latin typeface="+mn-lt"/>
                <a:ea typeface="+mn-ea"/>
                <a:cs typeface="+mn-cs"/>
              </a:rPr>
              <a:t>. And this is a matter of identity, not just information.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8</a:t>
            </a:fld>
            <a:endParaRPr lang="en-GB"/>
          </a:p>
        </p:txBody>
      </p:sp>
    </p:spTree>
    <p:extLst>
      <p:ext uri="{BB962C8B-B14F-4D97-AF65-F5344CB8AC3E}">
        <p14:creationId xmlns:p14="http://schemas.microsoft.com/office/powerpoint/2010/main" val="2781871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Key point 3: Shared identity is generally a psychological asset rather than a liability for athletes and can be </a:t>
            </a:r>
            <a:r>
              <a:rPr lang="en-US" sz="1200" b="0" i="0" u="none" strike="noStrike" kern="1200" baseline="0" dirty="0" err="1">
                <a:solidFill>
                  <a:schemeClr val="tx1"/>
                </a:solidFill>
                <a:latin typeface="+mn-lt"/>
                <a:ea typeface="+mn-ea"/>
                <a:cs typeface="+mn-cs"/>
              </a:rPr>
              <a:t>mobilised</a:t>
            </a:r>
            <a:r>
              <a:rPr lang="en-US" sz="1200" b="0" i="0" u="none" strike="noStrike" kern="1200" baseline="0" dirty="0">
                <a:solidFill>
                  <a:schemeClr val="tx1"/>
                </a:solidFill>
                <a:latin typeface="+mn-lt"/>
                <a:ea typeface="+mn-ea"/>
                <a:cs typeface="+mn-cs"/>
              </a:rPr>
              <a:t> as a source of cognitive strength</a:t>
            </a:r>
          </a:p>
          <a:p>
            <a:r>
              <a:rPr lang="en-US" sz="1200" b="0" i="0" u="none" strike="noStrike" kern="1200" baseline="0" dirty="0">
                <a:solidFill>
                  <a:schemeClr val="tx1"/>
                </a:solidFill>
                <a:latin typeface="+mn-lt"/>
                <a:ea typeface="+mn-ea"/>
                <a:cs typeface="+mn-cs"/>
              </a:rPr>
              <a:t>The literature on stereotype threat that we discussed above speaks to the point that identity – both personal and social – is at the heart of the cognitive dynamics that create performance impairments (and indeed, that create threat itself). Indeed, partly as a reflection of this point, as their ideas evolved, researchers in this area came to reconstrue (and relabel) the phenomenon of stereotype threat as </a:t>
            </a:r>
            <a:r>
              <a:rPr lang="en-US" sz="1200" b="0" i="1" u="none" strike="noStrike" kern="1200" baseline="0" dirty="0">
                <a:solidFill>
                  <a:schemeClr val="tx1"/>
                </a:solidFill>
                <a:latin typeface="+mn-lt"/>
                <a:ea typeface="+mn-ea"/>
                <a:cs typeface="+mn-cs"/>
              </a:rPr>
              <a:t>social identity threat </a:t>
            </a:r>
            <a:r>
              <a:rPr lang="en-US" sz="1200" b="0" i="0" u="none" strike="noStrike" kern="1200" baseline="0" dirty="0">
                <a:solidFill>
                  <a:schemeClr val="tx1"/>
                </a:solidFill>
                <a:latin typeface="+mn-lt"/>
                <a:ea typeface="+mn-ea"/>
                <a:cs typeface="+mn-cs"/>
              </a:rPr>
              <a:t>(e.g., Steele, Spencer, &amp; Aronson, 2002; see also </a:t>
            </a:r>
            <a:r>
              <a:rPr lang="en-US" sz="1200" b="0" i="0" u="none" strike="noStrike" kern="1200" baseline="0" dirty="0" err="1">
                <a:solidFill>
                  <a:schemeClr val="tx1"/>
                </a:solidFill>
                <a:latin typeface="+mn-lt"/>
                <a:ea typeface="+mn-ea"/>
                <a:cs typeface="+mn-cs"/>
              </a:rPr>
              <a:t>Branscombe</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Ellemers</a:t>
            </a:r>
            <a:r>
              <a:rPr lang="en-US" sz="1200" b="0" i="0" u="none" strike="noStrike" kern="1200" baseline="0" dirty="0">
                <a:solidFill>
                  <a:schemeClr val="tx1"/>
                </a:solidFill>
                <a:latin typeface="+mn-lt"/>
                <a:ea typeface="+mn-ea"/>
                <a:cs typeface="+mn-cs"/>
              </a:rPr>
              <a:t>, Spears, &amp; </a:t>
            </a:r>
            <a:r>
              <a:rPr lang="en-US" sz="1200" b="0" i="0" u="none" strike="noStrike" kern="1200" baseline="0" dirty="0" err="1">
                <a:solidFill>
                  <a:schemeClr val="tx1"/>
                </a:solidFill>
                <a:latin typeface="+mn-lt"/>
                <a:ea typeface="+mn-ea"/>
                <a:cs typeface="+mn-cs"/>
              </a:rPr>
              <a:t>Doosje</a:t>
            </a:r>
            <a:r>
              <a:rPr lang="en-US" sz="1200" b="0" i="0" u="none" strike="noStrike" kern="1200" baseline="0" dirty="0">
                <a:solidFill>
                  <a:schemeClr val="tx1"/>
                </a:solidFill>
                <a:latin typeface="+mn-lt"/>
                <a:ea typeface="+mn-ea"/>
                <a:cs typeface="+mn-cs"/>
              </a:rPr>
              <a:t>, 1999).</a:t>
            </a:r>
          </a:p>
          <a:p>
            <a:r>
              <a:rPr lang="en-US" sz="1200" b="0" i="0" u="none" strike="noStrike" kern="1200" baseline="0" dirty="0">
                <a:solidFill>
                  <a:schemeClr val="tx1"/>
                </a:solidFill>
                <a:latin typeface="+mn-lt"/>
                <a:ea typeface="+mn-ea"/>
                <a:cs typeface="+mn-cs"/>
              </a:rPr>
              <a:t>This means, for example, that a white man who does not identify as white or as an athlete is not threatened by the stereotype ‘white men can’t jump’ in the same way that an aspiring varsity player might be (</a:t>
            </a:r>
            <a:r>
              <a:rPr lang="en-US" sz="1200" b="0" i="0" u="none" strike="noStrike" kern="1200" baseline="0" dirty="0" err="1">
                <a:solidFill>
                  <a:schemeClr val="tx1"/>
                </a:solidFill>
                <a:latin typeface="+mn-lt"/>
                <a:ea typeface="+mn-ea"/>
                <a:cs typeface="+mn-cs"/>
              </a:rPr>
              <a:t>Schmader</a:t>
            </a:r>
            <a:r>
              <a:rPr lang="en-US" sz="1200" b="0" i="0" u="none" strike="noStrike" kern="1200" baseline="0" dirty="0">
                <a:solidFill>
                  <a:schemeClr val="tx1"/>
                </a:solidFill>
                <a:latin typeface="+mn-lt"/>
                <a:ea typeface="+mn-ea"/>
                <a:cs typeface="+mn-cs"/>
              </a:rPr>
              <a:t>, Johns, &amp; Forbes, 2008). As noted above, the point, then, is that these are not merely individual threats. Rather, they intimately tie the individual to the group and reflect the individual’s group membership in ways that have psychological consequences both for performance and for well-being (the second and third ‘Ps’ discussed in Chapter 2).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Yet while researchers have acknowledged the importance of social identity for the experience of threat, they have not fully reckoned with the capacity for cognition that is grounded in shared social identity to directly buffer athletes from the negative effects of stereotype threat. Thus, as researchers have developed interventions for combatting stereotype threat effects, they have tended to insist that shared identity functions exclusively as a liability (as in the white male basketballer example above). In contrast, we would note that the most promising interventions leverage shared identity as an asset and specifically focus on how people can come to envisage alternative states of the world and of intergroup relations. In ways originally suggested by Tajfel and Turner’s (1979) specification of social identity theory, this analysis therefore suggests that while there are conditions under which athletes will ‘buy into’ negative self-stereotypes, there will also be conditions under which they </a:t>
            </a:r>
            <a:r>
              <a:rPr lang="en-US" sz="1200" b="0" i="1" u="none" strike="noStrike" kern="1200" baseline="0" dirty="0">
                <a:solidFill>
                  <a:schemeClr val="tx1"/>
                </a:solidFill>
                <a:latin typeface="+mn-lt"/>
                <a:ea typeface="+mn-ea"/>
                <a:cs typeface="+mn-cs"/>
              </a:rPr>
              <a:t>resist </a:t>
            </a:r>
            <a:r>
              <a:rPr lang="en-US" sz="1200" b="0" i="0" u="none" strike="noStrike" kern="1200" baseline="0" dirty="0">
                <a:solidFill>
                  <a:schemeClr val="tx1"/>
                </a:solidFill>
                <a:latin typeface="+mn-lt"/>
                <a:ea typeface="+mn-ea"/>
                <a:cs typeface="+mn-cs"/>
              </a:rPr>
              <a:t>them and develop </a:t>
            </a:r>
            <a:r>
              <a:rPr lang="en-US" sz="1200" b="0" i="1" u="none" strike="noStrike" kern="1200" baseline="0" dirty="0">
                <a:solidFill>
                  <a:schemeClr val="tx1"/>
                </a:solidFill>
                <a:latin typeface="+mn-lt"/>
                <a:ea typeface="+mn-ea"/>
                <a:cs typeface="+mn-cs"/>
              </a:rPr>
              <a:t>cognitive alternatives </a:t>
            </a:r>
            <a:r>
              <a:rPr lang="en-US" sz="1200" b="0" i="0" u="none" strike="noStrike" kern="1200" baseline="0" dirty="0">
                <a:solidFill>
                  <a:schemeClr val="tx1"/>
                </a:solidFill>
                <a:latin typeface="+mn-lt"/>
                <a:ea typeface="+mn-ea"/>
                <a:cs typeface="+mn-cs"/>
              </a:rPr>
              <a:t>(Reicher &amp; Haslam, 2012; see Figure 7.2). Critically, though, the development of a sense of </a:t>
            </a:r>
            <a:r>
              <a:rPr lang="en-US" sz="1200" b="0" i="1" u="none" strike="noStrike" kern="1200" baseline="0" dirty="0">
                <a:solidFill>
                  <a:schemeClr val="tx1"/>
                </a:solidFill>
                <a:latin typeface="+mn-lt"/>
                <a:ea typeface="+mn-ea"/>
                <a:cs typeface="+mn-cs"/>
              </a:rPr>
              <a:t>oppositional social identity </a:t>
            </a:r>
            <a:r>
              <a:rPr lang="en-US" sz="1200" b="0" i="0" u="none" strike="noStrike" kern="1200" baseline="0" dirty="0">
                <a:solidFill>
                  <a:schemeClr val="tx1"/>
                </a:solidFill>
                <a:latin typeface="+mn-lt"/>
                <a:ea typeface="+mn-ea"/>
                <a:cs typeface="+mn-cs"/>
              </a:rPr>
              <a:t>(of ‘us’ against ‘them’) is critical to this resistance (Haslam &amp; Reicher, 2012; Haslam, Salvatore, Kessler, &amp; Reicher, 2008). </a:t>
            </a:r>
          </a:p>
          <a:p>
            <a:r>
              <a:rPr lang="en-US" sz="1200" b="0" i="0" u="none" strike="noStrike" kern="1200" baseline="0" dirty="0">
                <a:solidFill>
                  <a:schemeClr val="tx1"/>
                </a:solidFill>
                <a:latin typeface="+mn-lt"/>
                <a:ea typeface="+mn-ea"/>
                <a:cs typeface="+mn-cs"/>
              </a:rPr>
              <a:t>Supporting this analysis, research that the first author conducted with Tim Rees has shown that athletes’ performance can improve when they are encouraged to </a:t>
            </a:r>
            <a:r>
              <a:rPr lang="en-US" sz="1200" b="0" i="1" u="none" strike="noStrike" kern="1200" baseline="0" dirty="0">
                <a:solidFill>
                  <a:schemeClr val="tx1"/>
                </a:solidFill>
                <a:latin typeface="+mn-lt"/>
                <a:ea typeface="+mn-ea"/>
                <a:cs typeface="+mn-cs"/>
              </a:rPr>
              <a:t>challenge </a:t>
            </a:r>
            <a:r>
              <a:rPr lang="en-US" sz="1200" b="0" i="0" u="none" strike="noStrike" kern="1200" baseline="0" dirty="0">
                <a:solidFill>
                  <a:schemeClr val="tx1"/>
                </a:solidFill>
                <a:latin typeface="+mn-lt"/>
                <a:ea typeface="+mn-ea"/>
                <a:cs typeface="+mn-cs"/>
              </a:rPr>
              <a:t>the validity of threatening stereotypes (Salvatore &amp; Rees, 2014). More specifically, studies of hundreds of athletes playing different sports and encountering diverse types of threat indicate that athletes are readily amenable to the induction of a </a:t>
            </a:r>
            <a:r>
              <a:rPr lang="en-US" sz="1200" b="0" i="1" u="none" strike="noStrike" kern="1200" baseline="0" dirty="0">
                <a:solidFill>
                  <a:schemeClr val="tx1"/>
                </a:solidFill>
                <a:latin typeface="+mn-lt"/>
                <a:ea typeface="+mn-ea"/>
                <a:cs typeface="+mn-cs"/>
              </a:rPr>
              <a:t>stereotype-</a:t>
            </a:r>
            <a:r>
              <a:rPr lang="en-US" sz="1200" b="0" i="1" u="none" strike="noStrike" kern="1200" baseline="0" dirty="0" err="1">
                <a:solidFill>
                  <a:schemeClr val="tx1"/>
                </a:solidFill>
                <a:latin typeface="+mn-lt"/>
                <a:ea typeface="+mn-ea"/>
                <a:cs typeface="+mn-cs"/>
              </a:rPr>
              <a:t>sceptical</a:t>
            </a:r>
            <a:r>
              <a:rPr lang="en-US" sz="1200" b="0" i="1" u="none" strike="noStrike" kern="1200" baseline="0" dirty="0">
                <a:solidFill>
                  <a:schemeClr val="tx1"/>
                </a:solidFill>
                <a:latin typeface="+mn-lt"/>
                <a:ea typeface="+mn-ea"/>
                <a:cs typeface="+mn-cs"/>
              </a:rPr>
              <a:t> mindset </a:t>
            </a:r>
            <a:r>
              <a:rPr lang="en-US" sz="1200" b="0" i="0" u="none" strike="noStrike" kern="1200" baseline="0" dirty="0">
                <a:solidFill>
                  <a:schemeClr val="tx1"/>
                </a:solidFill>
                <a:latin typeface="+mn-lt"/>
                <a:ea typeface="+mn-ea"/>
                <a:cs typeface="+mn-cs"/>
              </a:rPr>
              <a:t>that protects their performance. One sample involved male soccer players each taking 10 penalty shots after being reminded of the negative national stereotype (that English footballers are bad at penalties) or after being reminded of it and then encouraged to question and challenge it. As predicted, those in the latter condition scored more penalties than those in the threat-only condition. We conceptually replicated this result with female footballers and male and female cricketers, with each group being reminded of a respective relevant stereotype. </a:t>
            </a:r>
          </a:p>
          <a:p>
            <a:r>
              <a:rPr lang="en-US" sz="1200" b="0" i="0" u="none" strike="noStrike" kern="1200" baseline="0" dirty="0">
                <a:solidFill>
                  <a:schemeClr val="tx1"/>
                </a:solidFill>
                <a:latin typeface="+mn-lt"/>
                <a:ea typeface="+mn-ea"/>
                <a:cs typeface="+mn-cs"/>
              </a:rPr>
              <a:t>This research reminds us that while stereotypes can be a source of threat, their negative effects are not inevitable and can be overcome. In particular, social identity theory gives us reason to believe that changing the way that people think about group relations (and what stereotypes mean in the context of those group relations) can be an effective means of combatting classic underperformance effects. This, for example, was something that the England football manager Gareth Southgate attempted to do prior to the 2018 World Cup by seeking to build positive relations with English journalists in ways that led the players to no longer see them (and their articles) as a source of external threat. Apart from anything else, this meant that the players were no longer hostage to what the journalists wrote: </a:t>
            </a:r>
          </a:p>
          <a:p>
            <a:r>
              <a:rPr lang="en-US" sz="1200" b="0" i="0" u="none" strike="noStrike" kern="1200" baseline="0" dirty="0">
                <a:solidFill>
                  <a:schemeClr val="tx1"/>
                </a:solidFill>
                <a:latin typeface="+mn-lt"/>
                <a:ea typeface="+mn-ea"/>
                <a:cs typeface="+mn-cs"/>
              </a:rPr>
              <a:t>‘We’ve spoken to the players about writing their own stories,’ said the manager, Gareth Southgate, after the team beat Colombia in an unprecedentedly victorious (for England) penalty shootout. ‘Tonight they showed they don’t have to conform to what’s gone before. They have created their own history. … We always have to believe in what is possible in life and not be hindered by history or expectations. (Saner, 2018) </a:t>
            </a:r>
          </a:p>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More generally, understanding social identity </a:t>
            </a:r>
            <a:r>
              <a:rPr lang="en-US" sz="1200" b="0" i="1" u="none" strike="noStrike" kern="1200" baseline="0" dirty="0">
                <a:solidFill>
                  <a:schemeClr val="tx1"/>
                </a:solidFill>
                <a:latin typeface="+mn-lt"/>
                <a:ea typeface="+mn-ea"/>
                <a:cs typeface="+mn-cs"/>
              </a:rPr>
              <a:t>as an asset </a:t>
            </a:r>
            <a:r>
              <a:rPr lang="en-US" sz="1200" b="0" i="0" u="none" strike="noStrike" kern="1200" baseline="0" dirty="0">
                <a:solidFill>
                  <a:schemeClr val="tx1"/>
                </a:solidFill>
                <a:latin typeface="+mn-lt"/>
                <a:ea typeface="+mn-ea"/>
                <a:cs typeface="+mn-cs"/>
              </a:rPr>
              <a:t>allows us to generate a set of new insights about the relationship between cognition and performance. More specifically, it is apparent that the content of thoughts about </a:t>
            </a:r>
            <a:r>
              <a:rPr lang="en-US" sz="1200" b="0" i="1" u="none" strike="noStrike" kern="1200" baseline="0" dirty="0">
                <a:solidFill>
                  <a:schemeClr val="tx1"/>
                </a:solidFill>
                <a:latin typeface="+mn-lt"/>
                <a:ea typeface="+mn-ea"/>
                <a:cs typeface="+mn-cs"/>
              </a:rPr>
              <a:t>valued groups </a:t>
            </a:r>
            <a:r>
              <a:rPr lang="en-US" sz="1200" b="0" i="0" u="none" strike="noStrike" kern="1200" baseline="0" dirty="0">
                <a:solidFill>
                  <a:schemeClr val="tx1"/>
                </a:solidFill>
                <a:latin typeface="+mn-lt"/>
                <a:ea typeface="+mn-ea"/>
                <a:cs typeface="+mn-cs"/>
              </a:rPr>
              <a:t>does not necessarily need to undermine performance. Thinking about groups can help performance – indeed, the more groups, the more help (Jones &amp; Jetten, 2011). Furthermore, if we fail to acknowledge that people value their groups and that they derive benefits from their connection to those groups (in ways discussed by Cruwys et al. in Chapter 15), then this limits our imagination when it comes to trying to reduce the disruptive effects of certain types of thinking. For example, it is telling that, to date, most recommendations for countering stereotype threat have focused on ways of distancing oneself from the stereotype (e.g., by drawing the individual away from their ingroup) rather than on ways of challenging the stereotype. This means that they are more strategies of avoidance that ‘treat the symptom’ than strategies of resistance that try to ‘treat the disease’ (Cole, 2017; see Figure 7.2).</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For this reason, we suggest that the way forward involves designing interventions that do not try to deny social identity but rather seek to affirm its value (e.g., in ways suggested by the Groups 4 Health </a:t>
            </a:r>
            <a:r>
              <a:rPr lang="en-US" sz="1200" b="0" i="0" u="none" strike="noStrike" kern="1200" baseline="0" dirty="0" err="1">
                <a:solidFill>
                  <a:schemeClr val="tx1"/>
                </a:solidFill>
                <a:latin typeface="+mn-lt"/>
                <a:ea typeface="+mn-ea"/>
                <a:cs typeface="+mn-cs"/>
              </a:rPr>
              <a:t>programme</a:t>
            </a:r>
            <a:r>
              <a:rPr lang="en-US" sz="1200" b="0" i="0" u="none" strike="noStrike" kern="1200" baseline="0" dirty="0">
                <a:solidFill>
                  <a:schemeClr val="tx1"/>
                </a:solidFill>
                <a:latin typeface="+mn-lt"/>
                <a:ea typeface="+mn-ea"/>
                <a:cs typeface="+mn-cs"/>
              </a:rPr>
              <a:t>; Haslam, Cruwys et al., 2016, 2019). Moreover, we need research that systematically compares the effectiveness of such interventions with that of interventions which fail to do so or which actively undermine this link. The general point here is that efforts to clarify how social identity both constrains </a:t>
            </a:r>
            <a:r>
              <a:rPr lang="en-US" sz="1200" b="0" i="1" u="none" strike="noStrike" kern="1200" baseline="0" dirty="0">
                <a:solidFill>
                  <a:schemeClr val="tx1"/>
                </a:solidFill>
                <a:latin typeface="+mn-lt"/>
                <a:ea typeface="+mn-ea"/>
                <a:cs typeface="+mn-cs"/>
              </a:rPr>
              <a:t>and liberates </a:t>
            </a:r>
            <a:r>
              <a:rPr lang="en-US" sz="1200" b="0" i="0" u="none" strike="noStrike" kern="1200" baseline="0" dirty="0">
                <a:solidFill>
                  <a:schemeClr val="tx1"/>
                </a:solidFill>
                <a:latin typeface="+mn-lt"/>
                <a:ea typeface="+mn-ea"/>
                <a:cs typeface="+mn-cs"/>
              </a:rPr>
              <a:t>thinking are important because this seems certain to give us a richer appreciation of its capacity to both impede and facilitate performance. In addition to this, they should allow us to develop a framework for understanding how, rather than being set in stone (as trait approaches suggest), cognitions can change, and be changed, over time. As Gareth Southgate’s comments attest, this speaks to the capacity for new insights about the relationship between cognition and performance. More specifically, it is apparent that the content of thoughts about </a:t>
            </a:r>
            <a:r>
              <a:rPr lang="en-US" sz="1200" b="0" i="1" u="none" strike="noStrike" kern="1200" baseline="0" dirty="0">
                <a:solidFill>
                  <a:schemeClr val="tx1"/>
                </a:solidFill>
                <a:latin typeface="+mn-lt"/>
                <a:ea typeface="+mn-ea"/>
                <a:cs typeface="+mn-cs"/>
              </a:rPr>
              <a:t>valued groups </a:t>
            </a:r>
            <a:r>
              <a:rPr lang="en-US" sz="1200" b="0" i="0" u="none" strike="noStrike" kern="1200" baseline="0" dirty="0">
                <a:solidFill>
                  <a:schemeClr val="tx1"/>
                </a:solidFill>
                <a:latin typeface="+mn-lt"/>
                <a:ea typeface="+mn-ea"/>
                <a:cs typeface="+mn-cs"/>
              </a:rPr>
              <a:t>does not necessarily need to undermine performance. Thinking about groups can help performance – indeed, the more groups, the more help (Jones &amp; Jetten, 2011). Furthermore, if we fail to acknowledge that people value their groups and that they derive benefits from their connection to those groups (in ways discussed by Cruwys et al. in Chapter 15), then this limits our imagination when it comes to trying to reduce the disruptive effects of certain types of thinking. For example, it is telling that, to date, most recommendations for countering stereotype threat have focused on ways of distancing oneself from the stereotype (e.g., by drawing the individual away from their ingroup) rather than on ways of challenging the stereotype. This means that they are more strategies of avoidance that ‘treat the symptom’ than strategies of resistance that try to ‘treat the disease’ (Cole, 2017; see Figure 7.2).</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9</a:t>
            </a:fld>
            <a:endParaRPr lang="en-GB"/>
          </a:p>
        </p:txBody>
      </p:sp>
    </p:spTree>
    <p:extLst>
      <p:ext uri="{BB962C8B-B14F-4D97-AF65-F5344CB8AC3E}">
        <p14:creationId xmlns:p14="http://schemas.microsoft.com/office/powerpoint/2010/main" val="17990113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Subtitle-Speaker">
    <p:spTree>
      <p:nvGrpSpPr>
        <p:cNvPr id="1" name=""/>
        <p:cNvGrpSpPr/>
        <p:nvPr/>
      </p:nvGrpSpPr>
      <p:grpSpPr>
        <a:xfrm>
          <a:off x="0" y="0"/>
          <a:ext cx="0" cy="0"/>
          <a:chOff x="0" y="0"/>
          <a:chExt cx="0" cy="0"/>
        </a:xfrm>
      </p:grpSpPr>
      <p:sp>
        <p:nvSpPr>
          <p:cNvPr id="2" name="Title 1"/>
          <p:cNvSpPr>
            <a:spLocks noGrp="1"/>
          </p:cNvSpPr>
          <p:nvPr>
            <p:ph type="ctrTitle"/>
          </p:nvPr>
        </p:nvSpPr>
        <p:spPr>
          <a:xfrm>
            <a:off x="679939" y="438353"/>
            <a:ext cx="7772400" cy="521493"/>
          </a:xfrm>
        </p:spPr>
        <p:txBody>
          <a:bodyPr anchor="t">
            <a:noAutofit/>
          </a:bodyPr>
          <a:lstStyle>
            <a:lvl1pPr algn="l">
              <a:defRPr sz="3600" b="1"/>
            </a:lvl1pPr>
          </a:lstStyle>
          <a:p>
            <a:r>
              <a:rPr lang="en-US" dirty="0"/>
              <a:t>Click to edit Master title style</a:t>
            </a:r>
          </a:p>
        </p:txBody>
      </p:sp>
      <p:sp>
        <p:nvSpPr>
          <p:cNvPr id="3" name="Subtitle 2"/>
          <p:cNvSpPr>
            <a:spLocks noGrp="1"/>
          </p:cNvSpPr>
          <p:nvPr>
            <p:ph type="subTitle" idx="1"/>
          </p:nvPr>
        </p:nvSpPr>
        <p:spPr>
          <a:xfrm>
            <a:off x="679939" y="988352"/>
            <a:ext cx="7772400"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3" name="Content Placeholder 12"/>
          <p:cNvSpPr>
            <a:spLocks noGrp="1"/>
          </p:cNvSpPr>
          <p:nvPr>
            <p:ph sz="quarter" idx="10"/>
          </p:nvPr>
        </p:nvSpPr>
        <p:spPr>
          <a:xfrm>
            <a:off x="679938" y="1535952"/>
            <a:ext cx="7772400" cy="581025"/>
          </a:xfrm>
        </p:spPr>
        <p:txBody>
          <a:bodyPr>
            <a:normAutofit/>
          </a:bodyPr>
          <a:lstStyle>
            <a:lvl1pPr marL="0" indent="0">
              <a:buNone/>
              <a:defRPr sz="2000"/>
            </a:lvl1pPr>
          </a:lstStyle>
          <a:p>
            <a:pPr lvl="0"/>
            <a:r>
              <a:rPr lang="en-GB" dirty="0"/>
              <a:t>Click to edit Master text styles</a:t>
            </a:r>
          </a:p>
        </p:txBody>
      </p:sp>
      <p:pic>
        <p:nvPicPr>
          <p:cNvPr id="5" name="Picture 4">
            <a:extLst>
              <a:ext uri="{FF2B5EF4-FFF2-40B4-BE49-F238E27FC236}">
                <a16:creationId xmlns:a16="http://schemas.microsoft.com/office/drawing/2014/main" id="{927B991C-56B6-794A-8E0C-92A3133BC362}"/>
              </a:ext>
            </a:extLst>
          </p:cNvPr>
          <p:cNvPicPr>
            <a:picLocks noChangeAspect="1"/>
          </p:cNvPicPr>
          <p:nvPr userDrawn="1"/>
        </p:nvPicPr>
        <p:blipFill>
          <a:blip r:embed="rId2"/>
          <a:stretch>
            <a:fillRect/>
          </a:stretch>
        </p:blipFill>
        <p:spPr>
          <a:xfrm>
            <a:off x="7949958" y="244841"/>
            <a:ext cx="1004760" cy="1430010"/>
          </a:xfrm>
          <a:prstGeom prst="rect">
            <a:avLst/>
          </a:prstGeom>
        </p:spPr>
      </p:pic>
      <p:sp>
        <p:nvSpPr>
          <p:cNvPr id="6" name="Oval 5">
            <a:extLst>
              <a:ext uri="{FF2B5EF4-FFF2-40B4-BE49-F238E27FC236}">
                <a16:creationId xmlns:a16="http://schemas.microsoft.com/office/drawing/2014/main" id="{285CC83F-1E22-DB42-B0D8-6F5313CDF349}"/>
              </a:ext>
            </a:extLst>
          </p:cNvPr>
          <p:cNvSpPr/>
          <p:nvPr userDrawn="1"/>
        </p:nvSpPr>
        <p:spPr>
          <a:xfrm>
            <a:off x="8288215" y="120613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Slide Number Placeholder 5">
            <a:extLst>
              <a:ext uri="{FF2B5EF4-FFF2-40B4-BE49-F238E27FC236}">
                <a16:creationId xmlns:a16="http://schemas.microsoft.com/office/drawing/2014/main" id="{28F4DE66-1794-564A-B673-EE6A426FE82C}"/>
              </a:ext>
            </a:extLst>
          </p:cNvPr>
          <p:cNvSpPr>
            <a:spLocks noGrp="1"/>
          </p:cNvSpPr>
          <p:nvPr>
            <p:ph type="sldNum" sz="quarter" idx="4"/>
          </p:nvPr>
        </p:nvSpPr>
        <p:spPr>
          <a:xfrm>
            <a:off x="8197361" y="484016"/>
            <a:ext cx="509954" cy="1047779"/>
          </a:xfrm>
          <a:prstGeom prst="rect">
            <a:avLst/>
          </a:prstGeom>
        </p:spPr>
        <p:txBody>
          <a:bodyPr vert="horz" lIns="91440" tIns="45720" rIns="91440" bIns="45720" rtlCol="0" anchor="b"/>
          <a:lstStyle>
            <a:lvl1pPr algn="ctr">
              <a:defRPr sz="1800" b="0">
                <a:ln>
                  <a:noFill/>
                </a:ln>
                <a:solidFill>
                  <a:srgbClr val="50B4C9"/>
                </a:solidFill>
                <a:latin typeface="+mj-lt"/>
              </a:defRPr>
            </a:lvl1pPr>
          </a:lstStyle>
          <a:p>
            <a:fld id="{BDED0440-CF85-4CB9-8D89-87E5AE29F424}" type="slidenum">
              <a:rPr lang="en-GB" smtClean="0"/>
              <a:pPr/>
              <a:t>‹#›</a:t>
            </a:fld>
            <a:endParaRPr lang="en-GB" dirty="0"/>
          </a:p>
        </p:txBody>
      </p:sp>
    </p:spTree>
    <p:extLst>
      <p:ext uri="{BB962C8B-B14F-4D97-AF65-F5344CB8AC3E}">
        <p14:creationId xmlns:p14="http://schemas.microsoft.com/office/powerpoint/2010/main" val="695081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Rectangle 4"/>
          <p:cNvSpPr>
            <a:spLocks noGrp="1" noChangeArrowheads="1"/>
          </p:cNvSpPr>
          <p:nvPr>
            <p:ph type="dt" sz="half" idx="10"/>
          </p:nvPr>
        </p:nvSpPr>
        <p:spPr/>
        <p:txBody>
          <a:bodyPr/>
          <a:lstStyle>
            <a:lvl1pPr>
              <a:defRPr/>
            </a:lvl1pPr>
          </a:lstStyle>
          <a:p>
            <a:pPr>
              <a:defRPr/>
            </a:pPr>
            <a:endParaRPr lang="nl-NL"/>
          </a:p>
        </p:txBody>
      </p:sp>
      <p:sp>
        <p:nvSpPr>
          <p:cNvPr id="5" name="Rectangle 4"/>
          <p:cNvSpPr>
            <a:spLocks noGrp="1" noChangeArrowheads="1"/>
          </p:cNvSpPr>
          <p:nvPr>
            <p:ph type="dt" sz="half" idx="11"/>
          </p:nvPr>
        </p:nvSpPr>
        <p:spPr/>
        <p:txBody>
          <a:bodyPr/>
          <a:lstStyle>
            <a:lvl1pPr>
              <a:defRPr/>
            </a:lvl1pPr>
          </a:lstStyle>
          <a:p>
            <a:pPr>
              <a:defRPr/>
            </a:pPr>
            <a:endParaRPr lang="nl-NL"/>
          </a:p>
        </p:txBody>
      </p:sp>
      <p:sp>
        <p:nvSpPr>
          <p:cNvPr id="6" name="Rectangle 5"/>
          <p:cNvSpPr>
            <a:spLocks noGrp="1" noChangeArrowheads="1"/>
          </p:cNvSpPr>
          <p:nvPr>
            <p:ph type="ftr" sz="quarter" idx="12"/>
          </p:nvPr>
        </p:nvSpPr>
        <p:spPr/>
        <p:txBody>
          <a:bodyPr/>
          <a:lstStyle>
            <a:lvl1pPr>
              <a:defRPr/>
            </a:lvl1pPr>
          </a:lstStyle>
          <a:p>
            <a:pPr>
              <a:defRPr/>
            </a:pPr>
            <a:endParaRPr lang="nl-NL"/>
          </a:p>
        </p:txBody>
      </p:sp>
      <p:sp>
        <p:nvSpPr>
          <p:cNvPr id="7" name="Rectangle 5"/>
          <p:cNvSpPr>
            <a:spLocks noGrp="1" noChangeArrowheads="1"/>
          </p:cNvSpPr>
          <p:nvPr>
            <p:ph type="ftr" sz="quarter" idx="13"/>
          </p:nvPr>
        </p:nvSpPr>
        <p:spPr/>
        <p:txBody>
          <a:bodyPr/>
          <a:lstStyle>
            <a:lvl1pPr>
              <a:defRPr/>
            </a:lvl1pPr>
          </a:lstStyle>
          <a:p>
            <a:pPr>
              <a:defRPr/>
            </a:pPr>
            <a:endParaRPr lang="nl-NL"/>
          </a:p>
        </p:txBody>
      </p:sp>
    </p:spTree>
    <p:extLst>
      <p:ext uri="{BB962C8B-B14F-4D97-AF65-F5344CB8AC3E}">
        <p14:creationId xmlns:p14="http://schemas.microsoft.com/office/powerpoint/2010/main" val="42454489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374650"/>
            <a:ext cx="8079581" cy="124364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07492" y="1508760"/>
            <a:ext cx="8065294" cy="28246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Oval 7">
            <a:extLst>
              <a:ext uri="{FF2B5EF4-FFF2-40B4-BE49-F238E27FC236}">
                <a16:creationId xmlns:a16="http://schemas.microsoft.com/office/drawing/2014/main" id="{14648699-830C-6142-A07C-D1E17D64B9C1}"/>
              </a:ext>
            </a:extLst>
          </p:cNvPr>
          <p:cNvSpPr/>
          <p:nvPr userDrawn="1"/>
        </p:nvSpPr>
        <p:spPr>
          <a:xfrm>
            <a:off x="8288215" y="447235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62354441"/>
      </p:ext>
    </p:extLst>
  </p:cSld>
  <p:clrMap bg1="lt1" tx1="dk1" bg2="lt2" tx2="dk2" accent1="accent1" accent2="accent2" accent3="accent3" accent4="accent4" accent5="accent5" accent6="accent6" hlink="hlink" folHlink="folHlink"/>
  <p:sldLayoutIdLst>
    <p:sldLayoutId id="2147483981" r:id="rId1"/>
    <p:sldLayoutId id="2147483982" r:id="rId2"/>
  </p:sldLayoutIdLst>
  <p:hf hdr="0" ftr="0" dt="0"/>
  <p:txStyles>
    <p:titleStyle>
      <a:lvl1pPr algn="l" defTabSz="685800" rtl="0" eaLnBrk="1" latinLnBrk="0" hangingPunct="1">
        <a:lnSpc>
          <a:spcPct val="85000"/>
        </a:lnSpc>
        <a:spcBef>
          <a:spcPct val="0"/>
        </a:spcBef>
        <a:buNone/>
        <a:defRPr sz="4050" kern="1200" spc="-90" baseline="0">
          <a:solidFill>
            <a:schemeClr val="accent1"/>
          </a:solidFill>
          <a:latin typeface="+mj-lt"/>
          <a:ea typeface="+mj-ea"/>
          <a:cs typeface="+mj-cs"/>
        </a:defRPr>
      </a:lvl1pPr>
    </p:titleStyle>
    <p:bodyStyle>
      <a:lvl1pPr marL="68580" indent="-68580" algn="l" defTabSz="685800" rtl="0" eaLnBrk="1" latinLnBrk="0" hangingPunct="1">
        <a:lnSpc>
          <a:spcPct val="85000"/>
        </a:lnSpc>
        <a:spcBef>
          <a:spcPts val="975"/>
        </a:spcBef>
        <a:buFont typeface="Arial" pitchFamily="34" charset="0"/>
        <a:buChar char=" "/>
        <a:defRPr sz="18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E272627-D71E-A141-8DE3-F13201A62D86}"/>
              </a:ext>
            </a:extLst>
          </p:cNvPr>
          <p:cNvSpPr>
            <a:spLocks noGrp="1"/>
          </p:cNvSpPr>
          <p:nvPr>
            <p:ph type="sldNum" sz="quarter" idx="4"/>
          </p:nvPr>
        </p:nvSpPr>
        <p:spPr/>
        <p:txBody>
          <a:bodyPr/>
          <a:lstStyle/>
          <a:p>
            <a:fld id="{BDED0440-CF85-4CB9-8D89-87E5AE29F424}" type="slidenum">
              <a:rPr lang="en-GB" smtClean="0"/>
              <a:pPr/>
              <a:t>1</a:t>
            </a:fld>
            <a:endParaRPr lang="en-GB" dirty="0"/>
          </a:p>
        </p:txBody>
      </p:sp>
      <p:sp>
        <p:nvSpPr>
          <p:cNvPr id="11" name="Rectangle 10">
            <a:extLst>
              <a:ext uri="{FF2B5EF4-FFF2-40B4-BE49-F238E27FC236}">
                <a16:creationId xmlns:a16="http://schemas.microsoft.com/office/drawing/2014/main" id="{2FB1E9C9-F201-6A4A-AFCD-8CA98D36AAD3}"/>
              </a:ext>
            </a:extLst>
          </p:cNvPr>
          <p:cNvSpPr/>
          <p:nvPr/>
        </p:nvSpPr>
        <p:spPr>
          <a:xfrm>
            <a:off x="7620000" y="157982"/>
            <a:ext cx="1359877" cy="1699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p:cNvSpPr txBox="1">
            <a:spLocks/>
          </p:cNvSpPr>
          <p:nvPr/>
        </p:nvSpPr>
        <p:spPr>
          <a:xfrm>
            <a:off x="336185" y="271634"/>
            <a:ext cx="7830655" cy="1506179"/>
          </a:xfrm>
          <a:prstGeom prst="rect">
            <a:avLst/>
          </a:prstGeom>
        </p:spPr>
        <p:txBody>
          <a:bodyPr vert="horz" lIns="91440" tIns="45720" rIns="91440" bIns="45720" rtlCol="0" anchor="ctr">
            <a:noAutofit/>
          </a:bodyPr>
          <a:lstStyle>
            <a:lvl1pPr algn="l" defTabSz="685800" rtl="0" eaLnBrk="1" latinLnBrk="0" hangingPunct="1">
              <a:lnSpc>
                <a:spcPct val="85000"/>
              </a:lnSpc>
              <a:spcBef>
                <a:spcPct val="0"/>
              </a:spcBef>
              <a:buNone/>
              <a:defRPr sz="6000" b="1" kern="1200" spc="-90" baseline="0">
                <a:solidFill>
                  <a:schemeClr val="accent1"/>
                </a:solidFill>
                <a:latin typeface="+mj-lt"/>
                <a:ea typeface="+mj-ea"/>
                <a:cs typeface="+mj-cs"/>
              </a:defRPr>
            </a:lvl1pPr>
          </a:lstStyle>
          <a:p>
            <a:r>
              <a:rPr lang="en-GB" sz="2800" b="0" dirty="0">
                <a:solidFill>
                  <a:schemeClr val="bg1">
                    <a:lumMod val="50000"/>
                  </a:schemeClr>
                </a:solidFill>
                <a:latin typeface="Avenir Roman" panose="02000503020000020003" pitchFamily="2" charset="0"/>
                <a:ea typeface="Bodoni Ornaments" pitchFamily="2" charset="0"/>
                <a:cs typeface="Beirut" pitchFamily="2" charset="-78"/>
              </a:rPr>
              <a:t>Lecture 7</a:t>
            </a:r>
          </a:p>
          <a:p>
            <a:r>
              <a:rPr lang="en-GB" sz="3200" b="0" dirty="0">
                <a:solidFill>
                  <a:srgbClr val="22568B"/>
                </a:solidFill>
                <a:latin typeface="Avenir Roman" panose="02000503020000020003" pitchFamily="2" charset="0"/>
                <a:ea typeface="Bodoni Ornaments" pitchFamily="2" charset="0"/>
                <a:cs typeface="Beirut" pitchFamily="2" charset="-78"/>
              </a:rPr>
              <a:t>COGNITION AND PERFORMANCE</a:t>
            </a:r>
          </a:p>
        </p:txBody>
      </p:sp>
      <p:sp>
        <p:nvSpPr>
          <p:cNvPr id="10" name="Rectangle 9"/>
          <p:cNvSpPr/>
          <p:nvPr/>
        </p:nvSpPr>
        <p:spPr>
          <a:xfrm>
            <a:off x="336185" y="2635229"/>
            <a:ext cx="5566667" cy="1323439"/>
          </a:xfrm>
          <a:prstGeom prst="rect">
            <a:avLst/>
          </a:prstGeom>
        </p:spPr>
        <p:txBody>
          <a:bodyPr wrap="square">
            <a:spAutoFit/>
          </a:bodyPr>
          <a:lstStyle/>
          <a:p>
            <a:r>
              <a:rPr lang="en-GB" sz="2000" dirty="0">
                <a:solidFill>
                  <a:srgbClr val="4094D1"/>
                </a:solidFill>
                <a:latin typeface="Avenir Roman" panose="02000503020000020003" pitchFamily="2" charset="0"/>
                <a:ea typeface="Apple Color Emoji" pitchFamily="2" charset="0"/>
                <a:cs typeface="Al Bayan Plain" pitchFamily="2" charset="-78"/>
              </a:rPr>
              <a:t>Jessica Salvatore,</a:t>
            </a:r>
          </a:p>
          <a:p>
            <a:r>
              <a:rPr lang="en-GB" sz="2000" dirty="0" err="1">
                <a:solidFill>
                  <a:srgbClr val="4094D1"/>
                </a:solidFill>
                <a:latin typeface="Avenir Roman" panose="02000503020000020003" pitchFamily="2" charset="0"/>
                <a:ea typeface="Apple Color Emoji" pitchFamily="2" charset="0"/>
                <a:cs typeface="Al Bayan Plain" pitchFamily="2" charset="-78"/>
              </a:rPr>
              <a:t>Sindhuja</a:t>
            </a:r>
            <a:r>
              <a:rPr lang="en-GB" sz="2000" dirty="0">
                <a:solidFill>
                  <a:srgbClr val="4094D1"/>
                </a:solidFill>
                <a:latin typeface="Avenir Roman" panose="02000503020000020003" pitchFamily="2" charset="0"/>
                <a:ea typeface="Apple Color Emoji" pitchFamily="2" charset="0"/>
                <a:cs typeface="Al Bayan Plain" pitchFamily="2" charset="-78"/>
              </a:rPr>
              <a:t> Sankaran &amp;</a:t>
            </a:r>
          </a:p>
          <a:p>
            <a:r>
              <a:rPr lang="en-GB" sz="2000" dirty="0" err="1">
                <a:solidFill>
                  <a:srgbClr val="4094D1"/>
                </a:solidFill>
                <a:latin typeface="Avenir Roman" panose="02000503020000020003" pitchFamily="2" charset="0"/>
                <a:ea typeface="Apple Color Emoji" pitchFamily="2" charset="0"/>
                <a:cs typeface="Al Bayan Plain" pitchFamily="2" charset="-78"/>
              </a:rPr>
              <a:t>Dazané</a:t>
            </a:r>
            <a:r>
              <a:rPr lang="en-GB" sz="2000" dirty="0">
                <a:solidFill>
                  <a:srgbClr val="4094D1"/>
                </a:solidFill>
                <a:latin typeface="Avenir Roman" panose="02000503020000020003" pitchFamily="2" charset="0"/>
                <a:ea typeface="Apple Color Emoji" pitchFamily="2" charset="0"/>
                <a:cs typeface="Al Bayan Plain" pitchFamily="2" charset="-78"/>
              </a:rPr>
              <a:t> Cole</a:t>
            </a:r>
          </a:p>
          <a:p>
            <a:endParaRPr lang="en-GB" sz="2000" dirty="0">
              <a:solidFill>
                <a:srgbClr val="4094D1"/>
              </a:solidFill>
              <a:latin typeface="Avenir Roman" panose="02000503020000020003" pitchFamily="2" charset="0"/>
              <a:ea typeface="Apple Color Emoji" pitchFamily="2" charset="0"/>
              <a:cs typeface="Al Bayan Plain" pitchFamily="2" charset="-78"/>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59" y="246743"/>
            <a:ext cx="1375270" cy="2240171"/>
          </a:xfrm>
          <a:prstGeom prst="rect">
            <a:avLst/>
          </a:prstGeom>
        </p:spPr>
      </p:pic>
      <p:pic>
        <p:nvPicPr>
          <p:cNvPr id="1026" name="Picture 2" descr="woman running competition">
            <a:extLst>
              <a:ext uri="{FF2B5EF4-FFF2-40B4-BE49-F238E27FC236}">
                <a16:creationId xmlns:a16="http://schemas.microsoft.com/office/drawing/2014/main" id="{8C7CA0A5-9B77-4F0D-97BC-4197B04106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4820" y="1984166"/>
            <a:ext cx="4105530" cy="2738147"/>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47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D18577A-1AB0-4D21-B817-8E935763FEBD}"/>
              </a:ext>
            </a:extLst>
          </p:cNvPr>
          <p:cNvPicPr>
            <a:picLocks noGrp="1" noChangeAspect="1"/>
          </p:cNvPicPr>
          <p:nvPr>
            <p:ph idx="1"/>
          </p:nvPr>
        </p:nvPicPr>
        <p:blipFill>
          <a:blip r:embed="rId2"/>
          <a:stretch>
            <a:fillRect/>
          </a:stretch>
        </p:blipFill>
        <p:spPr>
          <a:xfrm>
            <a:off x="1559045" y="374650"/>
            <a:ext cx="6025910" cy="4768850"/>
          </a:xfrm>
        </p:spPr>
      </p:pic>
    </p:spTree>
    <p:extLst>
      <p:ext uri="{BB962C8B-B14F-4D97-AF65-F5344CB8AC3E}">
        <p14:creationId xmlns:p14="http://schemas.microsoft.com/office/powerpoint/2010/main" val="4017336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F0B47A5-5C15-499A-9CCD-8D57EC417585}"/>
              </a:ext>
            </a:extLst>
          </p:cNvPr>
          <p:cNvSpPr txBox="1">
            <a:spLocks/>
          </p:cNvSpPr>
          <p:nvPr/>
        </p:nvSpPr>
        <p:spPr>
          <a:xfrm>
            <a:off x="685800" y="222872"/>
            <a:ext cx="7772400" cy="522288"/>
          </a:xfrm>
          <a:prstGeom prst="rect">
            <a:avLst/>
          </a:prstGeom>
        </p:spPr>
        <p:txBody>
          <a:bodyPr vert="horz" lIns="91440" tIns="45720" rIns="91440" bIns="45720" rtlCol="0" anchor="t">
            <a:noAutofit/>
          </a:bodyPr>
          <a:lstStyle>
            <a:lvl1pPr algn="l" defTabSz="685800" rtl="0" eaLnBrk="1" latinLnBrk="0" hangingPunct="1">
              <a:lnSpc>
                <a:spcPct val="85000"/>
              </a:lnSpc>
              <a:spcBef>
                <a:spcPct val="0"/>
              </a:spcBef>
              <a:buNone/>
              <a:defRPr sz="3600" b="1" kern="1200" spc="-90" baseline="0">
                <a:solidFill>
                  <a:schemeClr val="accent1"/>
                </a:solidFill>
                <a:latin typeface="+mj-lt"/>
                <a:ea typeface="+mj-ea"/>
                <a:cs typeface="+mj-cs"/>
              </a:defRPr>
            </a:lvl1pPr>
          </a:lstStyle>
          <a:p>
            <a:pPr fontAlgn="auto">
              <a:spcAft>
                <a:spcPts val="0"/>
              </a:spcAft>
            </a:pPr>
            <a:r>
              <a:rPr lang="en-US" sz="3200" b="0" dirty="0">
                <a:solidFill>
                  <a:srgbClr val="22568B"/>
                </a:solidFill>
                <a:latin typeface="Avenir Roman" panose="02000503020000020003"/>
              </a:rPr>
              <a:t>Conclusion</a:t>
            </a:r>
            <a:br>
              <a:rPr lang="en-US" dirty="0"/>
            </a:br>
            <a:endParaRPr lang="en-US" dirty="0"/>
          </a:p>
        </p:txBody>
      </p:sp>
      <p:sp>
        <p:nvSpPr>
          <p:cNvPr id="4" name="Content Placeholder 2">
            <a:extLst>
              <a:ext uri="{FF2B5EF4-FFF2-40B4-BE49-F238E27FC236}">
                <a16:creationId xmlns:a16="http://schemas.microsoft.com/office/drawing/2014/main" id="{15EB2DB0-754F-4197-B1B8-583DEA90745E}"/>
              </a:ext>
            </a:extLst>
          </p:cNvPr>
          <p:cNvSpPr txBox="1">
            <a:spLocks/>
          </p:cNvSpPr>
          <p:nvPr/>
        </p:nvSpPr>
        <p:spPr>
          <a:xfrm>
            <a:off x="478072" y="1252766"/>
            <a:ext cx="8187856" cy="2115059"/>
          </a:xfrm>
        </p:spPr>
        <p:txBody>
          <a:bodyPr>
            <a:normAutofit/>
          </a:bodyPr>
          <a:ls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a:lstStyle>
          <a:p>
            <a:pPr marL="180975" indent="-180975">
              <a:lnSpc>
                <a:spcPct val="90000"/>
              </a:lnSpc>
              <a:buFont typeface="Arial" panose="020B0604020202020204" pitchFamily="34" charset="0"/>
              <a:buChar char="•"/>
            </a:pPr>
            <a:r>
              <a:rPr lang="nl-BE" dirty="0" err="1">
                <a:latin typeface="Avenir Roman"/>
              </a:rPr>
              <a:t>cognition</a:t>
            </a:r>
            <a:r>
              <a:rPr lang="nl-BE" dirty="0">
                <a:latin typeface="Avenir Roman"/>
              </a:rPr>
              <a:t> has a double-</a:t>
            </a:r>
            <a:r>
              <a:rPr lang="nl-BE" dirty="0" err="1">
                <a:latin typeface="Avenir Roman"/>
              </a:rPr>
              <a:t>edged</a:t>
            </a:r>
            <a:r>
              <a:rPr lang="nl-BE" dirty="0">
                <a:latin typeface="Avenir Roman"/>
              </a:rPr>
              <a:t> </a:t>
            </a:r>
            <a:r>
              <a:rPr lang="nl-BE" dirty="0" err="1">
                <a:latin typeface="Avenir Roman"/>
              </a:rPr>
              <a:t>quality</a:t>
            </a:r>
            <a:r>
              <a:rPr lang="nl-BE" dirty="0">
                <a:latin typeface="Avenir Roman"/>
              </a:rPr>
              <a:t> </a:t>
            </a:r>
            <a:r>
              <a:rPr lang="nl-BE" dirty="0" err="1">
                <a:latin typeface="Avenir Roman"/>
              </a:rPr>
              <a:t>to</a:t>
            </a:r>
            <a:r>
              <a:rPr lang="nl-BE" dirty="0">
                <a:latin typeface="Avenir Roman"/>
              </a:rPr>
              <a:t> performance. </a:t>
            </a:r>
          </a:p>
          <a:p>
            <a:pPr marL="180975" indent="-180975">
              <a:lnSpc>
                <a:spcPct val="90000"/>
              </a:lnSpc>
              <a:buFont typeface="Arial" panose="020B0604020202020204" pitchFamily="34" charset="0"/>
              <a:buChar char="•"/>
            </a:pPr>
            <a:endParaRPr lang="nl-BE" dirty="0">
              <a:latin typeface="Avenir Roman"/>
            </a:endParaRPr>
          </a:p>
          <a:p>
            <a:pPr marL="180975" indent="-180975">
              <a:lnSpc>
                <a:spcPct val="90000"/>
              </a:lnSpc>
              <a:buFont typeface="Arial" panose="020B0604020202020204" pitchFamily="34" charset="0"/>
              <a:buChar char="•"/>
            </a:pPr>
            <a:r>
              <a:rPr lang="nl-BE" dirty="0" err="1">
                <a:latin typeface="Avenir Roman"/>
              </a:rPr>
              <a:t>social</a:t>
            </a:r>
            <a:r>
              <a:rPr lang="nl-BE" dirty="0">
                <a:latin typeface="Avenir Roman"/>
              </a:rPr>
              <a:t> </a:t>
            </a:r>
            <a:r>
              <a:rPr lang="nl-BE" dirty="0" err="1">
                <a:latin typeface="Avenir Roman"/>
              </a:rPr>
              <a:t>identities</a:t>
            </a:r>
            <a:r>
              <a:rPr lang="nl-BE" dirty="0">
                <a:latin typeface="Avenir Roman"/>
              </a:rPr>
              <a:t> prove </a:t>
            </a:r>
            <a:r>
              <a:rPr lang="nl-BE" dirty="0" err="1">
                <a:latin typeface="Avenir Roman"/>
              </a:rPr>
              <a:t>to</a:t>
            </a:r>
            <a:r>
              <a:rPr lang="nl-BE" dirty="0">
                <a:latin typeface="Avenir Roman"/>
              </a:rPr>
              <a:t> </a:t>
            </a:r>
            <a:r>
              <a:rPr lang="nl-BE" dirty="0" err="1">
                <a:latin typeface="Avenir Roman"/>
              </a:rPr>
              <a:t>be</a:t>
            </a:r>
            <a:r>
              <a:rPr lang="nl-BE" dirty="0">
                <a:latin typeface="Avenir Roman"/>
              </a:rPr>
              <a:t> a source of </a:t>
            </a:r>
            <a:r>
              <a:rPr lang="nl-BE" dirty="0" err="1">
                <a:latin typeface="Avenir Roman"/>
              </a:rPr>
              <a:t>both</a:t>
            </a:r>
            <a:r>
              <a:rPr lang="nl-BE" dirty="0">
                <a:latin typeface="Avenir Roman"/>
              </a:rPr>
              <a:t> </a:t>
            </a:r>
            <a:r>
              <a:rPr lang="nl-BE" dirty="0" err="1">
                <a:latin typeface="Avenir Roman"/>
              </a:rPr>
              <a:t>under</a:t>
            </a:r>
            <a:r>
              <a:rPr lang="nl-BE" dirty="0">
                <a:latin typeface="Avenir Roman"/>
              </a:rPr>
              <a:t>- and over-</a:t>
            </a:r>
            <a:r>
              <a:rPr lang="nl-BE" dirty="0" err="1">
                <a:latin typeface="Avenir Roman"/>
              </a:rPr>
              <a:t>achievement</a:t>
            </a:r>
            <a:r>
              <a:rPr lang="nl-BE" dirty="0">
                <a:latin typeface="Avenir Roman"/>
              </a:rPr>
              <a:t> </a:t>
            </a:r>
            <a:r>
              <a:rPr lang="nl-BE" dirty="0" err="1">
                <a:latin typeface="Avenir Roman"/>
              </a:rPr>
              <a:t>through</a:t>
            </a:r>
            <a:r>
              <a:rPr lang="nl-BE" dirty="0">
                <a:latin typeface="Avenir Roman"/>
              </a:rPr>
              <a:t> </a:t>
            </a:r>
            <a:r>
              <a:rPr lang="nl-BE" dirty="0" err="1">
                <a:latin typeface="Avenir Roman"/>
              </a:rPr>
              <a:t>their</a:t>
            </a:r>
            <a:r>
              <a:rPr lang="nl-BE" dirty="0">
                <a:latin typeface="Avenir Roman"/>
              </a:rPr>
              <a:t> power </a:t>
            </a:r>
            <a:r>
              <a:rPr lang="nl-BE" dirty="0" err="1">
                <a:latin typeface="Avenir Roman"/>
              </a:rPr>
              <a:t>to</a:t>
            </a:r>
            <a:r>
              <a:rPr lang="nl-BE" dirty="0">
                <a:latin typeface="Avenir Roman"/>
              </a:rPr>
              <a:t> </a:t>
            </a:r>
            <a:r>
              <a:rPr lang="nl-BE" dirty="0" err="1">
                <a:latin typeface="Avenir Roman"/>
              </a:rPr>
              <a:t>structure</a:t>
            </a:r>
            <a:r>
              <a:rPr lang="nl-BE" dirty="0">
                <a:latin typeface="Avenir Roman"/>
              </a:rPr>
              <a:t> </a:t>
            </a:r>
            <a:r>
              <a:rPr lang="nl-BE" dirty="0" err="1">
                <a:latin typeface="Avenir Roman"/>
              </a:rPr>
              <a:t>cognition</a:t>
            </a:r>
            <a:r>
              <a:rPr lang="nl-BE" dirty="0">
                <a:latin typeface="Avenir Roman"/>
              </a:rPr>
              <a:t>: </a:t>
            </a:r>
            <a:r>
              <a:rPr lang="nl-BE" dirty="0" err="1">
                <a:latin typeface="Avenir Roman"/>
              </a:rPr>
              <a:t>they</a:t>
            </a:r>
            <a:r>
              <a:rPr lang="nl-BE" dirty="0">
                <a:latin typeface="Avenir Roman"/>
              </a:rPr>
              <a:t> are game-changes.</a:t>
            </a:r>
          </a:p>
          <a:p>
            <a:pPr marL="180975" indent="-180975">
              <a:lnSpc>
                <a:spcPct val="90000"/>
              </a:lnSpc>
              <a:buFont typeface="Arial" panose="020B0604020202020204" pitchFamily="34" charset="0"/>
              <a:buChar char="•"/>
            </a:pPr>
            <a:endParaRPr lang="nl-BE" dirty="0">
              <a:latin typeface="Avenir Roman"/>
            </a:endParaRPr>
          </a:p>
          <a:p>
            <a:pPr marL="180975" indent="-180975">
              <a:lnSpc>
                <a:spcPct val="90000"/>
              </a:lnSpc>
              <a:buFont typeface="Arial" panose="020B0604020202020204" pitchFamily="34" charset="0"/>
              <a:buChar char="•"/>
            </a:pPr>
            <a:r>
              <a:rPr lang="nl-BE" dirty="0" err="1">
                <a:latin typeface="Avenir Roman"/>
              </a:rPr>
              <a:t>social</a:t>
            </a:r>
            <a:r>
              <a:rPr lang="nl-BE" dirty="0">
                <a:latin typeface="Avenir Roman"/>
              </a:rPr>
              <a:t> </a:t>
            </a:r>
            <a:r>
              <a:rPr lang="nl-BE" dirty="0" err="1">
                <a:latin typeface="Avenir Roman"/>
              </a:rPr>
              <a:t>identities</a:t>
            </a:r>
            <a:r>
              <a:rPr lang="nl-BE" dirty="0">
                <a:latin typeface="Avenir Roman"/>
              </a:rPr>
              <a:t> </a:t>
            </a:r>
            <a:r>
              <a:rPr lang="nl-BE" dirty="0" err="1">
                <a:latin typeface="Avenir Roman"/>
              </a:rPr>
              <a:t>overlooked</a:t>
            </a:r>
            <a:r>
              <a:rPr lang="nl-BE" dirty="0">
                <a:latin typeface="Avenir Roman"/>
              </a:rPr>
              <a:t> in </a:t>
            </a:r>
            <a:r>
              <a:rPr lang="nl-BE" dirty="0" err="1">
                <a:latin typeface="Avenir Roman"/>
              </a:rPr>
              <a:t>cognition</a:t>
            </a:r>
            <a:r>
              <a:rPr lang="nl-BE" dirty="0">
                <a:latin typeface="Avenir Roman"/>
              </a:rPr>
              <a:t> (and sport) </a:t>
            </a:r>
            <a:r>
              <a:rPr lang="nl-BE" dirty="0" err="1">
                <a:latin typeface="Avenir Roman"/>
              </a:rPr>
              <a:t>because</a:t>
            </a:r>
            <a:r>
              <a:rPr lang="nl-BE" dirty="0">
                <a:latin typeface="Avenir Roman"/>
              </a:rPr>
              <a:t> of </a:t>
            </a:r>
            <a:r>
              <a:rPr lang="nl-BE" dirty="0" err="1">
                <a:latin typeface="Avenir Roman"/>
              </a:rPr>
              <a:t>individualistic</a:t>
            </a:r>
            <a:r>
              <a:rPr lang="nl-BE" dirty="0">
                <a:latin typeface="Avenir Roman"/>
              </a:rPr>
              <a:t> model of </a:t>
            </a:r>
            <a:r>
              <a:rPr lang="nl-BE" dirty="0" err="1">
                <a:latin typeface="Avenir Roman"/>
              </a:rPr>
              <a:t>the</a:t>
            </a:r>
            <a:r>
              <a:rPr lang="nl-BE" dirty="0">
                <a:latin typeface="Avenir Roman"/>
              </a:rPr>
              <a:t> person </a:t>
            </a:r>
            <a:r>
              <a:rPr lang="nl-BE" dirty="0" err="1">
                <a:latin typeface="Avenir Roman"/>
              </a:rPr>
              <a:t>that</a:t>
            </a:r>
            <a:r>
              <a:rPr lang="nl-BE" dirty="0">
                <a:latin typeface="Avenir Roman"/>
              </a:rPr>
              <a:t> is dominant in North America.</a:t>
            </a:r>
          </a:p>
          <a:p>
            <a:pPr marL="342900" indent="-342900">
              <a:lnSpc>
                <a:spcPct val="90000"/>
              </a:lnSpc>
              <a:buFont typeface="Arial" panose="020B0604020202020204" pitchFamily="34" charset="0"/>
              <a:buChar char="•"/>
            </a:pPr>
            <a:endParaRPr lang="nl-BE" dirty="0">
              <a:latin typeface="Avenir Roman"/>
            </a:endParaRPr>
          </a:p>
        </p:txBody>
      </p:sp>
      <p:pic>
        <p:nvPicPr>
          <p:cNvPr id="3078" name="Picture 6" descr="man about to run track and field">
            <a:extLst>
              <a:ext uri="{FF2B5EF4-FFF2-40B4-BE49-F238E27FC236}">
                <a16:creationId xmlns:a16="http://schemas.microsoft.com/office/drawing/2014/main" id="{0004ADE8-FF72-4678-A69A-E97CC6B506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6719" y="3195089"/>
            <a:ext cx="5112913" cy="1948411"/>
          </a:xfrm>
          <a:prstGeom prst="rect">
            <a:avLst/>
          </a:prstGeom>
          <a:noFill/>
          <a:effectLst>
            <a:softEdge rad="3429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6880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2</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cs typeface="Shree Devanagari 714" panose="02000600000000000000" pitchFamily="2" charset="0"/>
              </a:rPr>
              <a:t>Background</a:t>
            </a:r>
            <a:br>
              <a:rPr lang="en-US" dirty="0">
                <a:latin typeface="Avenir Roman" panose="02000503020000020003" pitchFamily="2" charset="0"/>
              </a:rPr>
            </a:br>
            <a:endParaRPr lang="en-US" dirty="0">
              <a:latin typeface="Avenir Roman" panose="02000503020000020003" pitchFamily="2" charset="0"/>
            </a:endParaRP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309052" y="1768393"/>
            <a:ext cx="4869528" cy="2360418"/>
          </a:xfrm>
        </p:spPr>
        <p:txBody>
          <a:bodyPr>
            <a:normAutofit/>
          </a:bodyPr>
          <a:lstStyle/>
          <a:p>
            <a:pPr>
              <a:lnSpc>
                <a:spcPct val="100000"/>
              </a:lnSpc>
              <a:spcBef>
                <a:spcPts val="0"/>
              </a:spcBef>
            </a:pPr>
            <a:r>
              <a:rPr lang="nl-BE" altLang="nl-BE" sz="1800" dirty="0">
                <a:solidFill>
                  <a:srgbClr val="4094D1"/>
                </a:solidFill>
                <a:latin typeface="Avenir Roman" panose="02000503020000020003" pitchFamily="2" charset="0"/>
              </a:rPr>
              <a:t>“I </a:t>
            </a:r>
            <a:r>
              <a:rPr lang="nl-BE" altLang="nl-BE" sz="1800" dirty="0" err="1">
                <a:solidFill>
                  <a:srgbClr val="4094D1"/>
                </a:solidFill>
                <a:latin typeface="Avenir Roman" panose="02000503020000020003" pitchFamily="2" charset="0"/>
              </a:rPr>
              <a:t>really</a:t>
            </a:r>
            <a:r>
              <a:rPr lang="nl-BE" altLang="nl-BE" sz="1800" dirty="0">
                <a:solidFill>
                  <a:srgbClr val="4094D1"/>
                </a:solidFill>
                <a:latin typeface="Avenir Roman" panose="02000503020000020003" pitchFamily="2" charset="0"/>
              </a:rPr>
              <a:t> have a point </a:t>
            </a:r>
            <a:r>
              <a:rPr lang="nl-BE" altLang="nl-BE" sz="1800" dirty="0" err="1">
                <a:solidFill>
                  <a:srgbClr val="4094D1"/>
                </a:solidFill>
                <a:latin typeface="Avenir Roman" panose="02000503020000020003" pitchFamily="2" charset="0"/>
              </a:rPr>
              <a:t>to</a:t>
            </a:r>
            <a:r>
              <a:rPr lang="nl-BE" altLang="nl-BE" sz="1800" dirty="0">
                <a:solidFill>
                  <a:srgbClr val="4094D1"/>
                </a:solidFill>
                <a:latin typeface="Avenir Roman" panose="02000503020000020003" pitchFamily="2" charset="0"/>
              </a:rPr>
              <a:t> prove but </a:t>
            </a:r>
            <a:r>
              <a:rPr lang="nl-BE" altLang="nl-BE" sz="1800" dirty="0" err="1">
                <a:solidFill>
                  <a:srgbClr val="4094D1"/>
                </a:solidFill>
                <a:latin typeface="Avenir Roman" panose="02000503020000020003" pitchFamily="2" charset="0"/>
              </a:rPr>
              <a:t>it</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can</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become</a:t>
            </a:r>
            <a:r>
              <a:rPr lang="nl-BE" altLang="nl-BE" sz="1800" dirty="0">
                <a:solidFill>
                  <a:srgbClr val="4094D1"/>
                </a:solidFill>
                <a:latin typeface="Avenir Roman" panose="02000503020000020003" pitchFamily="2" charset="0"/>
              </a:rPr>
              <a:t> a </a:t>
            </a:r>
            <a:r>
              <a:rPr lang="nl-BE" altLang="nl-BE" sz="1800" dirty="0" err="1">
                <a:solidFill>
                  <a:srgbClr val="4094D1"/>
                </a:solidFill>
                <a:latin typeface="Avenir Roman" panose="02000503020000020003" pitchFamily="2" charset="0"/>
              </a:rPr>
              <a:t>mental</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problem</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if</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you</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think</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too</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much</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There</a:t>
            </a:r>
            <a:r>
              <a:rPr lang="nl-BE" altLang="nl-BE" sz="1800" dirty="0">
                <a:solidFill>
                  <a:srgbClr val="4094D1"/>
                </a:solidFill>
                <a:latin typeface="Avenir Roman" panose="02000503020000020003" pitchFamily="2" charset="0"/>
              </a:rPr>
              <a:t> is </a:t>
            </a:r>
            <a:r>
              <a:rPr lang="nl-BE" altLang="nl-BE" sz="1800" dirty="0" err="1">
                <a:solidFill>
                  <a:srgbClr val="4094D1"/>
                </a:solidFill>
                <a:latin typeface="Avenir Roman" panose="02000503020000020003" pitchFamily="2" charset="0"/>
              </a:rPr>
              <a:t>too</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much</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pressure</a:t>
            </a:r>
            <a:r>
              <a:rPr lang="nl-BE" altLang="nl-BE" sz="1800" dirty="0">
                <a:solidFill>
                  <a:srgbClr val="4094D1"/>
                </a:solidFill>
                <a:latin typeface="Avenir Roman" panose="02000503020000020003" pitchFamily="2" charset="0"/>
              </a:rPr>
              <a:t> on </a:t>
            </a:r>
            <a:r>
              <a:rPr lang="nl-BE" altLang="nl-BE" sz="1800" dirty="0" err="1">
                <a:solidFill>
                  <a:srgbClr val="4094D1"/>
                </a:solidFill>
                <a:latin typeface="Avenir Roman" panose="02000503020000020003" pitchFamily="2" charset="0"/>
              </a:rPr>
              <a:t>the</a:t>
            </a:r>
            <a:r>
              <a:rPr lang="nl-BE" altLang="nl-BE" sz="1800" dirty="0">
                <a:solidFill>
                  <a:srgbClr val="4094D1"/>
                </a:solidFill>
                <a:latin typeface="Avenir Roman" panose="02000503020000020003" pitchFamily="2" charset="0"/>
              </a:rPr>
              <a:t> track, </a:t>
            </a:r>
            <a:r>
              <a:rPr lang="nl-BE" altLang="nl-BE" sz="1800" dirty="0" err="1">
                <a:solidFill>
                  <a:srgbClr val="4094D1"/>
                </a:solidFill>
                <a:latin typeface="Avenir Roman" panose="02000503020000020003" pitchFamily="2" charset="0"/>
              </a:rPr>
              <a:t>too</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much</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expectation</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Each</a:t>
            </a:r>
            <a:r>
              <a:rPr lang="nl-BE" altLang="nl-BE" sz="1800" dirty="0">
                <a:solidFill>
                  <a:srgbClr val="4094D1"/>
                </a:solidFill>
                <a:latin typeface="Avenir Roman" panose="02000503020000020003" pitchFamily="2" charset="0"/>
              </a:rPr>
              <a:t> time I </a:t>
            </a:r>
            <a:r>
              <a:rPr lang="nl-BE" altLang="nl-BE" sz="1800" dirty="0" err="1">
                <a:solidFill>
                  <a:srgbClr val="4094D1"/>
                </a:solidFill>
                <a:latin typeface="Avenir Roman" panose="02000503020000020003" pitchFamily="2" charset="0"/>
              </a:rPr>
              <a:t>am</a:t>
            </a:r>
            <a:r>
              <a:rPr lang="nl-BE" altLang="nl-BE" sz="1800" dirty="0">
                <a:solidFill>
                  <a:srgbClr val="4094D1"/>
                </a:solidFill>
                <a:latin typeface="Avenir Roman" panose="02000503020000020003" pitchFamily="2" charset="0"/>
              </a:rPr>
              <a:t> on </a:t>
            </a:r>
            <a:r>
              <a:rPr lang="nl-BE" altLang="nl-BE" sz="1800" dirty="0" err="1">
                <a:solidFill>
                  <a:srgbClr val="4094D1"/>
                </a:solidFill>
                <a:latin typeface="Avenir Roman" panose="02000503020000020003" pitchFamily="2" charset="0"/>
              </a:rPr>
              <a:t>the</a:t>
            </a:r>
            <a:r>
              <a:rPr lang="nl-BE" altLang="nl-BE" sz="1800" dirty="0">
                <a:solidFill>
                  <a:srgbClr val="4094D1"/>
                </a:solidFill>
                <a:latin typeface="Avenir Roman" panose="02000503020000020003" pitchFamily="2" charset="0"/>
              </a:rPr>
              <a:t> track, </a:t>
            </a:r>
            <a:r>
              <a:rPr lang="nl-BE" altLang="nl-BE" sz="1800" dirty="0" err="1">
                <a:solidFill>
                  <a:srgbClr val="4094D1"/>
                </a:solidFill>
                <a:latin typeface="Avenir Roman" panose="02000503020000020003" pitchFamily="2" charset="0"/>
              </a:rPr>
              <a:t>people</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expect</a:t>
            </a:r>
            <a:r>
              <a:rPr lang="nl-BE" altLang="nl-BE" sz="1800" dirty="0">
                <a:solidFill>
                  <a:srgbClr val="4094D1"/>
                </a:solidFill>
                <a:latin typeface="Avenir Roman" panose="02000503020000020003" pitchFamily="2" charset="0"/>
              </a:rPr>
              <a:t> me </a:t>
            </a:r>
            <a:r>
              <a:rPr lang="nl-BE" altLang="nl-BE" sz="1800" dirty="0" err="1">
                <a:solidFill>
                  <a:srgbClr val="4094D1"/>
                </a:solidFill>
                <a:latin typeface="Avenir Roman" panose="02000503020000020003" pitchFamily="2" charset="0"/>
              </a:rPr>
              <a:t>to</a:t>
            </a:r>
            <a:r>
              <a:rPr lang="nl-BE" altLang="nl-BE" sz="1800" dirty="0">
                <a:solidFill>
                  <a:srgbClr val="4094D1"/>
                </a:solidFill>
                <a:latin typeface="Avenir Roman" panose="02000503020000020003" pitchFamily="2" charset="0"/>
              </a:rPr>
              <a:t> win and beat </a:t>
            </a:r>
            <a:r>
              <a:rPr lang="nl-BE" altLang="nl-BE" sz="1800" dirty="0" err="1">
                <a:solidFill>
                  <a:srgbClr val="4094D1"/>
                </a:solidFill>
                <a:latin typeface="Avenir Roman" panose="02000503020000020003" pitchFamily="2" charset="0"/>
              </a:rPr>
              <a:t>the</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world</a:t>
            </a:r>
            <a:r>
              <a:rPr lang="nl-BE" altLang="nl-BE" sz="1800" dirty="0">
                <a:solidFill>
                  <a:srgbClr val="4094D1"/>
                </a:solidFill>
                <a:latin typeface="Avenir Roman" panose="02000503020000020003" pitchFamily="2" charset="0"/>
              </a:rPr>
              <a:t> record.“ </a:t>
            </a:r>
          </a:p>
          <a:p>
            <a:pPr marL="0" indent="0">
              <a:lnSpc>
                <a:spcPct val="100000"/>
              </a:lnSpc>
              <a:spcBef>
                <a:spcPts val="0"/>
              </a:spcBef>
              <a:buFontTx/>
              <a:buNone/>
            </a:pPr>
            <a:endParaRPr lang="nl-BE" altLang="nl-BE" sz="1600" dirty="0">
              <a:solidFill>
                <a:srgbClr val="4094D1"/>
              </a:solidFill>
              <a:latin typeface="Avenir Roman" panose="02000503020000020003" pitchFamily="2" charset="0"/>
            </a:endParaRPr>
          </a:p>
          <a:p>
            <a:pPr marL="0" indent="0">
              <a:lnSpc>
                <a:spcPct val="100000"/>
              </a:lnSpc>
              <a:spcBef>
                <a:spcPts val="0"/>
              </a:spcBef>
              <a:buFontTx/>
              <a:buNone/>
            </a:pPr>
            <a:r>
              <a:rPr lang="nl-BE" altLang="nl-BE" sz="1600" dirty="0">
                <a:solidFill>
                  <a:schemeClr val="bg1">
                    <a:lumMod val="50000"/>
                  </a:schemeClr>
                </a:solidFill>
                <a:latin typeface="Avenir Roman" panose="02000503020000020003" pitchFamily="2" charset="0"/>
              </a:rPr>
              <a:t>(</a:t>
            </a:r>
            <a:r>
              <a:rPr lang="nl-BE" altLang="nl-BE" sz="1600" dirty="0" err="1">
                <a:solidFill>
                  <a:schemeClr val="bg1">
                    <a:lumMod val="50000"/>
                  </a:schemeClr>
                </a:solidFill>
                <a:latin typeface="Avenir Roman" panose="02000503020000020003" pitchFamily="2" charset="0"/>
              </a:rPr>
              <a:t>Asafa</a:t>
            </a:r>
            <a:r>
              <a:rPr lang="nl-BE" altLang="nl-BE" sz="1600" dirty="0">
                <a:solidFill>
                  <a:schemeClr val="bg1">
                    <a:lumMod val="50000"/>
                  </a:schemeClr>
                </a:solidFill>
                <a:latin typeface="Avenir Roman" panose="02000503020000020003" pitchFamily="2" charset="0"/>
              </a:rPr>
              <a:t> Powell, 2007)</a:t>
            </a:r>
            <a:endParaRPr lang="nl-NL" altLang="nl-BE" sz="1600" dirty="0">
              <a:solidFill>
                <a:schemeClr val="bg1">
                  <a:lumMod val="50000"/>
                </a:schemeClr>
              </a:solidFill>
              <a:latin typeface="Avenir Roman" panose="02000503020000020003" pitchFamily="2" charset="0"/>
            </a:endParaRPr>
          </a:p>
          <a:p>
            <a:pPr>
              <a:lnSpc>
                <a:spcPct val="110000"/>
              </a:lnSpc>
            </a:pPr>
            <a:endParaRPr lang="nl-BE" sz="1600" dirty="0">
              <a:latin typeface="Avenir Roman" panose="02000503020000020003" pitchFamily="2" charset="0"/>
            </a:endParaRPr>
          </a:p>
        </p:txBody>
      </p:sp>
      <p:pic>
        <p:nvPicPr>
          <p:cNvPr id="6" name="Content Placeholder 4">
            <a:extLst>
              <a:ext uri="{FF2B5EF4-FFF2-40B4-BE49-F238E27FC236}">
                <a16:creationId xmlns:a16="http://schemas.microsoft.com/office/drawing/2014/main" id="{82863659-D7F4-4AE3-9E59-D8F40B35C490}"/>
              </a:ext>
            </a:extLst>
          </p:cNvPr>
          <p:cNvPicPr>
            <a:picLocks noChangeAspect="1"/>
          </p:cNvPicPr>
          <p:nvPr/>
        </p:nvPicPr>
        <p:blipFill>
          <a:blip r:embed="rId3"/>
          <a:stretch>
            <a:fillRect/>
          </a:stretch>
        </p:blipFill>
        <p:spPr>
          <a:xfrm>
            <a:off x="5178580" y="1711558"/>
            <a:ext cx="3836631" cy="3339164"/>
          </a:xfrm>
          <a:prstGeom prst="rect">
            <a:avLst/>
          </a:prstGeom>
        </p:spPr>
      </p:pic>
    </p:spTree>
    <p:extLst>
      <p:ext uri="{BB962C8B-B14F-4D97-AF65-F5344CB8AC3E}">
        <p14:creationId xmlns:p14="http://schemas.microsoft.com/office/powerpoint/2010/main" val="3972013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3</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85800" y="2107170"/>
            <a:ext cx="8187856" cy="2851692"/>
          </a:xfrm>
        </p:spPr>
        <p:txBody>
          <a:bodyPr>
            <a:normAutofit lnSpcReduction="10000"/>
          </a:bodyPr>
          <a:lstStyle/>
          <a:p>
            <a:pPr marL="180975" indent="-176213">
              <a:lnSpc>
                <a:spcPct val="100000"/>
              </a:lnSpc>
              <a:buFont typeface="Arial" panose="020B0604020202020204" pitchFamily="34" charset="0"/>
              <a:buChar char="•"/>
            </a:pPr>
            <a:r>
              <a:rPr lang="nl-BE" sz="1800" dirty="0" err="1">
                <a:latin typeface="Avenir Roman"/>
              </a:rPr>
              <a:t>Cognition</a:t>
            </a:r>
            <a:r>
              <a:rPr lang="nl-BE" sz="1800" dirty="0">
                <a:latin typeface="Avenir Roman"/>
              </a:rPr>
              <a:t> is </a:t>
            </a:r>
            <a:r>
              <a:rPr lang="nl-BE" sz="1800" dirty="0" err="1">
                <a:latin typeface="Avenir Roman"/>
              </a:rPr>
              <a:t>conceptualised</a:t>
            </a:r>
            <a:r>
              <a:rPr lang="nl-BE" sz="1800" dirty="0">
                <a:latin typeface="Avenir Roman"/>
              </a:rPr>
              <a:t> in </a:t>
            </a:r>
            <a:r>
              <a:rPr lang="nl-BE" sz="1800" dirty="0" err="1">
                <a:latin typeface="Avenir Roman"/>
              </a:rPr>
              <a:t>traits</a:t>
            </a:r>
            <a:r>
              <a:rPr lang="nl-BE" sz="1800" dirty="0">
                <a:latin typeface="Avenir Roman"/>
              </a:rPr>
              <a:t> = </a:t>
            </a:r>
            <a:r>
              <a:rPr lang="nl-BE" sz="1800" b="1" dirty="0" err="1">
                <a:latin typeface="Avenir Roman"/>
              </a:rPr>
              <a:t>relative</a:t>
            </a:r>
            <a:r>
              <a:rPr lang="nl-BE" sz="1800" b="1" dirty="0">
                <a:latin typeface="Avenir Roman"/>
              </a:rPr>
              <a:t> </a:t>
            </a:r>
            <a:r>
              <a:rPr lang="nl-BE" sz="1800" b="1" dirty="0" err="1">
                <a:latin typeface="Avenir Roman"/>
              </a:rPr>
              <a:t>stable</a:t>
            </a:r>
            <a:r>
              <a:rPr lang="nl-BE" sz="1800" b="1" dirty="0">
                <a:latin typeface="Avenir Roman"/>
              </a:rPr>
              <a:t> </a:t>
            </a:r>
            <a:r>
              <a:rPr lang="nl-BE" sz="1800" b="1" dirty="0" err="1">
                <a:latin typeface="Avenir Roman"/>
              </a:rPr>
              <a:t>internal</a:t>
            </a:r>
            <a:r>
              <a:rPr lang="nl-BE" sz="1800" b="1" dirty="0">
                <a:latin typeface="Avenir Roman"/>
              </a:rPr>
              <a:t> </a:t>
            </a:r>
            <a:r>
              <a:rPr lang="nl-BE" sz="1800" b="1" dirty="0" err="1">
                <a:latin typeface="Avenir Roman"/>
              </a:rPr>
              <a:t>tendencies</a:t>
            </a:r>
            <a:r>
              <a:rPr lang="nl-BE" sz="1800" b="1" dirty="0">
                <a:latin typeface="Avenir Roman"/>
              </a:rPr>
              <a:t> or </a:t>
            </a:r>
            <a:r>
              <a:rPr lang="nl-BE" sz="1800" b="1" dirty="0" err="1">
                <a:latin typeface="Avenir Roman"/>
              </a:rPr>
              <a:t>habits</a:t>
            </a:r>
            <a:r>
              <a:rPr lang="nl-BE" sz="1800" b="1" dirty="0">
                <a:latin typeface="Avenir Roman"/>
              </a:rPr>
              <a:t> </a:t>
            </a:r>
            <a:r>
              <a:rPr lang="nl-BE" sz="1800" b="1" dirty="0" err="1">
                <a:latin typeface="Avenir Roman"/>
              </a:rPr>
              <a:t>that</a:t>
            </a:r>
            <a:r>
              <a:rPr lang="nl-BE" sz="1800" b="1" dirty="0">
                <a:latin typeface="Avenir Roman"/>
              </a:rPr>
              <a:t> are </a:t>
            </a:r>
            <a:r>
              <a:rPr lang="nl-BE" sz="1800" b="1" dirty="0" err="1">
                <a:latin typeface="Avenir Roman"/>
              </a:rPr>
              <a:t>developed</a:t>
            </a:r>
            <a:r>
              <a:rPr lang="nl-BE" sz="1800" b="1" dirty="0">
                <a:latin typeface="Avenir Roman"/>
              </a:rPr>
              <a:t>, </a:t>
            </a:r>
            <a:r>
              <a:rPr lang="nl-BE" sz="1800" b="1" dirty="0" err="1">
                <a:latin typeface="Avenir Roman"/>
              </a:rPr>
              <a:t>cultivated</a:t>
            </a:r>
            <a:r>
              <a:rPr lang="nl-BE" sz="1800" b="1" dirty="0">
                <a:latin typeface="Avenir Roman"/>
              </a:rPr>
              <a:t> and </a:t>
            </a:r>
            <a:r>
              <a:rPr lang="nl-BE" sz="1800" b="1" dirty="0" err="1">
                <a:latin typeface="Avenir Roman"/>
              </a:rPr>
              <a:t>become</a:t>
            </a:r>
            <a:r>
              <a:rPr lang="nl-BE" sz="1800" b="1" dirty="0">
                <a:latin typeface="Avenir Roman"/>
              </a:rPr>
              <a:t> </a:t>
            </a:r>
            <a:r>
              <a:rPr lang="nl-BE" sz="1800" b="1" dirty="0" err="1">
                <a:latin typeface="Avenir Roman"/>
              </a:rPr>
              <a:t>ossified</a:t>
            </a:r>
            <a:r>
              <a:rPr lang="nl-BE" sz="1800" b="1" dirty="0">
                <a:latin typeface="Avenir Roman"/>
              </a:rPr>
              <a:t> over time (</a:t>
            </a:r>
            <a:r>
              <a:rPr lang="nl-BE" sz="1800" b="1" dirty="0" err="1">
                <a:latin typeface="Avenir Roman"/>
              </a:rPr>
              <a:t>personality</a:t>
            </a:r>
            <a:r>
              <a:rPr lang="nl-BE" sz="1800" b="1" dirty="0">
                <a:latin typeface="Avenir Roman"/>
              </a:rPr>
              <a:t>)</a:t>
            </a:r>
            <a:r>
              <a:rPr lang="nl-BE" sz="1800" dirty="0">
                <a:latin typeface="Avenir Roman"/>
              </a:rPr>
              <a:t>.</a:t>
            </a:r>
          </a:p>
          <a:p>
            <a:pPr marL="4762">
              <a:lnSpc>
                <a:spcPct val="100000"/>
              </a:lnSpc>
            </a:pPr>
            <a:r>
              <a:rPr lang="nl-BE" sz="1800" dirty="0" err="1">
                <a:latin typeface="Avenir Roman"/>
              </a:rPr>
              <a:t>Example</a:t>
            </a:r>
            <a:r>
              <a:rPr lang="nl-BE" sz="1800" dirty="0">
                <a:latin typeface="Avenir Roman"/>
              </a:rPr>
              <a:t> </a:t>
            </a:r>
            <a:r>
              <a:rPr lang="nl-BE" sz="1800" dirty="0" err="1">
                <a:latin typeface="Avenir Roman"/>
              </a:rPr>
              <a:t>traits</a:t>
            </a:r>
            <a:r>
              <a:rPr lang="nl-BE" sz="1800" dirty="0">
                <a:latin typeface="Avenir Roman"/>
              </a:rPr>
              <a:t> </a:t>
            </a:r>
            <a:r>
              <a:rPr lang="nl-BE" sz="1800" dirty="0" err="1">
                <a:latin typeface="Avenir Roman"/>
              </a:rPr>
              <a:t>that</a:t>
            </a:r>
            <a:r>
              <a:rPr lang="nl-BE" sz="1800" dirty="0">
                <a:latin typeface="Avenir Roman"/>
              </a:rPr>
              <a:t> have been </a:t>
            </a:r>
            <a:r>
              <a:rPr lang="nl-BE" sz="1800" dirty="0" err="1">
                <a:latin typeface="Avenir Roman"/>
              </a:rPr>
              <a:t>related</a:t>
            </a:r>
            <a:r>
              <a:rPr lang="nl-BE" sz="1800" dirty="0">
                <a:latin typeface="Avenir Roman"/>
              </a:rPr>
              <a:t> </a:t>
            </a:r>
            <a:r>
              <a:rPr lang="nl-BE" sz="1800" dirty="0" err="1">
                <a:latin typeface="Avenir Roman"/>
              </a:rPr>
              <a:t>to</a:t>
            </a:r>
            <a:r>
              <a:rPr lang="nl-BE" sz="1800" dirty="0">
                <a:latin typeface="Avenir Roman"/>
              </a:rPr>
              <a:t> performance in sport </a:t>
            </a:r>
            <a:r>
              <a:rPr lang="nl-BE" sz="1800" dirty="0" err="1">
                <a:latin typeface="Avenir Roman"/>
              </a:rPr>
              <a:t>include</a:t>
            </a:r>
            <a:r>
              <a:rPr lang="nl-BE" sz="1800" dirty="0">
                <a:latin typeface="Avenir Roman"/>
              </a:rPr>
              <a:t>:</a:t>
            </a:r>
          </a:p>
          <a:p>
            <a:pPr marL="290512" indent="-285750">
              <a:lnSpc>
                <a:spcPct val="100000"/>
              </a:lnSpc>
              <a:buFontTx/>
              <a:buChar char="-"/>
            </a:pPr>
            <a:r>
              <a:rPr lang="nl-BE" sz="1800" dirty="0" err="1">
                <a:latin typeface="Avenir Roman"/>
              </a:rPr>
              <a:t>trait</a:t>
            </a:r>
            <a:r>
              <a:rPr lang="nl-BE" sz="1800" dirty="0">
                <a:latin typeface="Avenir Roman"/>
              </a:rPr>
              <a:t> </a:t>
            </a:r>
            <a:r>
              <a:rPr lang="nl-BE" sz="1800" dirty="0" err="1">
                <a:latin typeface="Avenir Roman"/>
              </a:rPr>
              <a:t>anxiety</a:t>
            </a:r>
            <a:r>
              <a:rPr lang="nl-BE" sz="1800" dirty="0">
                <a:latin typeface="Avenir Roman"/>
              </a:rPr>
              <a:t>: </a:t>
            </a:r>
            <a:r>
              <a:rPr lang="nl-BE" sz="1800" dirty="0" err="1">
                <a:latin typeface="Avenir Roman"/>
              </a:rPr>
              <a:t>stable</a:t>
            </a:r>
            <a:r>
              <a:rPr lang="nl-BE" sz="1800" dirty="0">
                <a:latin typeface="Avenir Roman"/>
              </a:rPr>
              <a:t> </a:t>
            </a:r>
            <a:r>
              <a:rPr lang="nl-BE" sz="1800" dirty="0" err="1">
                <a:latin typeface="Avenir Roman"/>
              </a:rPr>
              <a:t>tendency</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experience</a:t>
            </a:r>
            <a:r>
              <a:rPr lang="nl-BE" sz="1800" dirty="0">
                <a:latin typeface="Avenir Roman"/>
              </a:rPr>
              <a:t> </a:t>
            </a:r>
            <a:r>
              <a:rPr lang="nl-BE" sz="1800" dirty="0" err="1">
                <a:latin typeface="Avenir Roman"/>
              </a:rPr>
              <a:t>negative</a:t>
            </a:r>
            <a:r>
              <a:rPr lang="nl-BE" sz="1800" dirty="0">
                <a:latin typeface="Avenir Roman"/>
              </a:rPr>
              <a:t> </a:t>
            </a:r>
            <a:r>
              <a:rPr lang="nl-BE" sz="1800" dirty="0" err="1">
                <a:latin typeface="Avenir Roman"/>
              </a:rPr>
              <a:t>emotions</a:t>
            </a:r>
            <a:r>
              <a:rPr lang="nl-BE" sz="1800" dirty="0">
                <a:latin typeface="Avenir Roman"/>
              </a:rPr>
              <a:t> </a:t>
            </a:r>
            <a:r>
              <a:rPr lang="nl-BE" sz="1800" dirty="0" err="1">
                <a:latin typeface="Avenir Roman"/>
              </a:rPr>
              <a:t>such</a:t>
            </a:r>
            <a:r>
              <a:rPr lang="nl-BE" sz="1800" dirty="0">
                <a:latin typeface="Avenir Roman"/>
              </a:rPr>
              <a:t> as </a:t>
            </a:r>
            <a:r>
              <a:rPr lang="nl-BE" sz="1800" dirty="0" err="1">
                <a:latin typeface="Avenir Roman"/>
              </a:rPr>
              <a:t>fear</a:t>
            </a:r>
            <a:r>
              <a:rPr lang="nl-BE" sz="1800" dirty="0">
                <a:latin typeface="Avenir Roman"/>
              </a:rPr>
              <a:t>, stress and </a:t>
            </a:r>
            <a:r>
              <a:rPr lang="nl-BE" sz="1800" dirty="0" err="1">
                <a:latin typeface="Avenir Roman"/>
              </a:rPr>
              <a:t>anxiety</a:t>
            </a:r>
            <a:r>
              <a:rPr lang="nl-BE" sz="1800" dirty="0">
                <a:latin typeface="Avenir Roman"/>
              </a:rPr>
              <a:t> </a:t>
            </a:r>
            <a:r>
              <a:rPr lang="nl-BE" sz="1800" dirty="0" err="1">
                <a:latin typeface="Avenir Roman"/>
              </a:rPr>
              <a:t>across</a:t>
            </a:r>
            <a:r>
              <a:rPr lang="nl-BE" sz="1800" dirty="0">
                <a:latin typeface="Avenir Roman"/>
              </a:rPr>
              <a:t> a range of </a:t>
            </a:r>
            <a:r>
              <a:rPr lang="nl-BE" sz="1800" dirty="0" err="1">
                <a:latin typeface="Avenir Roman"/>
              </a:rPr>
              <a:t>social</a:t>
            </a:r>
            <a:r>
              <a:rPr lang="nl-BE" sz="1800" dirty="0">
                <a:latin typeface="Avenir Roman"/>
              </a:rPr>
              <a:t> </a:t>
            </a:r>
            <a:r>
              <a:rPr lang="nl-BE" sz="1800" dirty="0" err="1">
                <a:latin typeface="Avenir Roman"/>
              </a:rPr>
              <a:t>situation</a:t>
            </a:r>
            <a:r>
              <a:rPr lang="nl-BE" sz="1800" dirty="0">
                <a:latin typeface="Avenir Roman"/>
              </a:rPr>
              <a:t>-</a:t>
            </a:r>
          </a:p>
          <a:p>
            <a:pPr marL="290512" indent="-285750">
              <a:lnSpc>
                <a:spcPct val="100000"/>
              </a:lnSpc>
              <a:buFontTx/>
              <a:buChar char="-"/>
            </a:pPr>
            <a:r>
              <a:rPr lang="nl-BE" sz="1800" dirty="0" err="1">
                <a:latin typeface="Avenir Roman"/>
              </a:rPr>
              <a:t>conscientiousness</a:t>
            </a:r>
            <a:r>
              <a:rPr lang="nl-BE" sz="1800" dirty="0">
                <a:latin typeface="Avenir Roman"/>
              </a:rPr>
              <a:t>, </a:t>
            </a:r>
            <a:r>
              <a:rPr lang="nl-BE" sz="1800" dirty="0" err="1">
                <a:latin typeface="Avenir Roman"/>
              </a:rPr>
              <a:t>perfectionism</a:t>
            </a:r>
            <a:r>
              <a:rPr lang="nl-BE" sz="1800" dirty="0">
                <a:latin typeface="Avenir Roman"/>
              </a:rPr>
              <a:t>, </a:t>
            </a:r>
            <a:r>
              <a:rPr lang="nl-BE" sz="1800" dirty="0" err="1">
                <a:latin typeface="Avenir Roman"/>
              </a:rPr>
              <a:t>overthinking</a:t>
            </a:r>
            <a:r>
              <a:rPr lang="nl-BE" sz="1800" dirty="0">
                <a:latin typeface="Avenir Roman"/>
              </a:rPr>
              <a:t>, </a:t>
            </a:r>
            <a:r>
              <a:rPr lang="nl-BE" sz="1800" dirty="0" err="1">
                <a:latin typeface="Avenir Roman"/>
              </a:rPr>
              <a:t>need</a:t>
            </a:r>
            <a:r>
              <a:rPr lang="nl-BE" sz="1800" dirty="0">
                <a:latin typeface="Avenir Roman"/>
              </a:rPr>
              <a:t> </a:t>
            </a:r>
            <a:r>
              <a:rPr lang="nl-BE" sz="1800" dirty="0" err="1">
                <a:latin typeface="Avenir Roman"/>
              </a:rPr>
              <a:t>for</a:t>
            </a:r>
            <a:r>
              <a:rPr lang="nl-BE" sz="1800" dirty="0">
                <a:latin typeface="Avenir Roman"/>
              </a:rPr>
              <a:t> </a:t>
            </a:r>
            <a:r>
              <a:rPr lang="nl-BE" sz="1800" dirty="0" err="1">
                <a:latin typeface="Avenir Roman"/>
              </a:rPr>
              <a:t>cognition</a:t>
            </a:r>
            <a:r>
              <a:rPr lang="nl-BE" sz="1800" dirty="0">
                <a:latin typeface="Avenir Roman"/>
              </a:rPr>
              <a:t>, …</a:t>
            </a:r>
          </a:p>
          <a:p>
            <a:pPr marL="180975" indent="-177800">
              <a:lnSpc>
                <a:spcPct val="100000"/>
              </a:lnSpc>
              <a:buFont typeface="Arial" panose="020B0604020202020204" pitchFamily="34" charset="0"/>
              <a:buChar char="•"/>
            </a:pPr>
            <a:r>
              <a:rPr lang="nl-BE" sz="1800" dirty="0" err="1">
                <a:latin typeface="Avenir Roman"/>
              </a:rPr>
              <a:t>However</a:t>
            </a:r>
            <a:r>
              <a:rPr lang="nl-BE" sz="1800" dirty="0">
                <a:latin typeface="Avenir Roman"/>
              </a:rPr>
              <a:t>, </a:t>
            </a:r>
            <a:r>
              <a:rPr lang="nl-BE" sz="1800" dirty="0" err="1">
                <a:latin typeface="Avenir Roman"/>
              </a:rPr>
              <a:t>this</a:t>
            </a:r>
            <a:r>
              <a:rPr lang="nl-BE" sz="1800" dirty="0">
                <a:latin typeface="Avenir Roman"/>
              </a:rPr>
              <a:t> approach </a:t>
            </a:r>
            <a:r>
              <a:rPr lang="nl-BE" sz="1800" dirty="0" err="1">
                <a:latin typeface="Avenir Roman"/>
              </a:rPr>
              <a:t>ignores</a:t>
            </a:r>
            <a:r>
              <a:rPr lang="nl-BE" sz="1800" dirty="0">
                <a:latin typeface="Avenir Roman"/>
              </a:rPr>
              <a:t> </a:t>
            </a:r>
            <a:r>
              <a:rPr lang="nl-BE" sz="1800" dirty="0" err="1">
                <a:latin typeface="Avenir Roman"/>
              </a:rPr>
              <a:t>that</a:t>
            </a:r>
            <a:r>
              <a:rPr lang="nl-BE" sz="1800" dirty="0">
                <a:latin typeface="Avenir Roman"/>
              </a:rPr>
              <a:t> </a:t>
            </a:r>
            <a:r>
              <a:rPr lang="nl-BE" sz="1800" dirty="0" err="1">
                <a:latin typeface="Avenir Roman"/>
              </a:rPr>
              <a:t>the</a:t>
            </a:r>
            <a:r>
              <a:rPr lang="nl-BE" sz="1800" dirty="0">
                <a:latin typeface="Avenir Roman"/>
              </a:rPr>
              <a:t> link </a:t>
            </a:r>
            <a:r>
              <a:rPr lang="nl-BE" sz="1800" dirty="0" err="1">
                <a:latin typeface="Avenir Roman"/>
              </a:rPr>
              <a:t>between</a:t>
            </a:r>
            <a:r>
              <a:rPr lang="nl-BE" sz="1800" dirty="0">
                <a:latin typeface="Avenir Roman"/>
              </a:rPr>
              <a:t> </a:t>
            </a:r>
            <a:r>
              <a:rPr lang="nl-BE" sz="1800" dirty="0" err="1">
                <a:latin typeface="Avenir Roman"/>
              </a:rPr>
              <a:t>cognition</a:t>
            </a:r>
            <a:r>
              <a:rPr lang="nl-BE" sz="1800" dirty="0">
                <a:latin typeface="Avenir Roman"/>
              </a:rPr>
              <a:t> and performance is context-</a:t>
            </a:r>
            <a:r>
              <a:rPr lang="nl-BE" sz="1800" dirty="0" err="1">
                <a:latin typeface="Avenir Roman"/>
              </a:rPr>
              <a:t>specific</a:t>
            </a:r>
            <a:r>
              <a:rPr lang="nl-BE" sz="1800" dirty="0">
                <a:latin typeface="Avenir Roman"/>
              </a:rPr>
              <a:t> and </a:t>
            </a:r>
            <a:r>
              <a:rPr lang="nl-BE" sz="1800" dirty="0" err="1">
                <a:latin typeface="Avenir Roman"/>
              </a:rPr>
              <a:t>dependent</a:t>
            </a:r>
            <a:r>
              <a:rPr lang="nl-BE" sz="1800" dirty="0">
                <a:latin typeface="Avenir Roman"/>
              </a:rPr>
              <a:t> </a:t>
            </a:r>
            <a:r>
              <a:rPr lang="nl-BE" sz="1800" dirty="0" err="1">
                <a:latin typeface="Avenir Roman"/>
              </a:rPr>
              <a:t>upon</a:t>
            </a:r>
            <a:r>
              <a:rPr lang="nl-BE" sz="1800" dirty="0">
                <a:latin typeface="Avenir Roman"/>
              </a:rPr>
              <a:t> personal </a:t>
            </a:r>
            <a:r>
              <a:rPr lang="nl-BE" sz="1800" dirty="0" err="1">
                <a:latin typeface="Avenir Roman"/>
              </a:rPr>
              <a:t>identity</a:t>
            </a:r>
            <a:r>
              <a:rPr lang="nl-BE" sz="1800" dirty="0">
                <a:latin typeface="Avenir Roman"/>
              </a:rPr>
              <a:t> (</a:t>
            </a:r>
            <a:r>
              <a:rPr lang="nl-BE" sz="1800" dirty="0" err="1">
                <a:latin typeface="Avenir Roman"/>
              </a:rPr>
              <a:t>which</a:t>
            </a:r>
            <a:r>
              <a:rPr lang="nl-BE" sz="1800" dirty="0">
                <a:latin typeface="Avenir Roman"/>
              </a:rPr>
              <a:t> is more </a:t>
            </a:r>
            <a:r>
              <a:rPr lang="nl-BE" sz="1800" dirty="0" err="1">
                <a:latin typeface="Avenir Roman"/>
              </a:rPr>
              <a:t>fluid</a:t>
            </a:r>
            <a:r>
              <a:rPr lang="nl-BE" sz="1800" dirty="0">
                <a:latin typeface="Avenir Roman"/>
              </a:rPr>
              <a:t> and </a:t>
            </a:r>
            <a:r>
              <a:rPr lang="nl-BE" sz="1800" dirty="0" err="1">
                <a:latin typeface="Avenir Roman"/>
              </a:rPr>
              <a:t>hence</a:t>
            </a:r>
            <a:r>
              <a:rPr lang="nl-BE" sz="1800" dirty="0">
                <a:latin typeface="Avenir Roman"/>
              </a:rPr>
              <a:t> more </a:t>
            </a:r>
            <a:r>
              <a:rPr lang="nl-BE" sz="1800" dirty="0" err="1">
                <a:latin typeface="Avenir Roman"/>
              </a:rPr>
              <a:t>malleable</a:t>
            </a:r>
            <a:r>
              <a:rPr lang="nl-BE" sz="1800" dirty="0">
                <a:latin typeface="Avenir Roman"/>
              </a:rPr>
              <a:t> </a:t>
            </a:r>
            <a:r>
              <a:rPr lang="nl-BE" sz="1800" dirty="0" err="1">
                <a:latin typeface="Avenir Roman"/>
              </a:rPr>
              <a:t>than</a:t>
            </a:r>
            <a:r>
              <a:rPr lang="nl-BE" sz="1800" dirty="0">
                <a:latin typeface="Avenir Roman"/>
              </a:rPr>
              <a:t> </a:t>
            </a:r>
            <a:r>
              <a:rPr lang="nl-BE" sz="1800" dirty="0" err="1">
                <a:latin typeface="Avenir Roman"/>
              </a:rPr>
              <a:t>personality</a:t>
            </a:r>
            <a:r>
              <a:rPr lang="nl-BE" sz="1800" dirty="0">
                <a:latin typeface="Avenir Roman"/>
              </a:rPr>
              <a:t> </a:t>
            </a:r>
            <a:r>
              <a:rPr lang="nl-BE" sz="1800" dirty="0" err="1">
                <a:latin typeface="Avenir Roman"/>
              </a:rPr>
              <a:t>traits</a:t>
            </a:r>
            <a:r>
              <a:rPr lang="nl-BE" sz="1800" dirty="0">
                <a:latin typeface="Avenir Roman"/>
              </a:rPr>
              <a:t>). </a:t>
            </a:r>
          </a:p>
          <a:p>
            <a:pPr marL="180975" indent="-176213">
              <a:lnSpc>
                <a:spcPct val="100000"/>
              </a:lnSpc>
              <a:buFont typeface="Arial" panose="020B0604020202020204" pitchFamily="34" charset="0"/>
              <a:buChar char="•"/>
            </a:pPr>
            <a:endParaRPr lang="nl-BE" sz="1800" dirty="0">
              <a:latin typeface="Avenir Roman"/>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03226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Current approaches to the link between cognition and performance: The three Ts </a:t>
            </a:r>
            <a:br>
              <a:rPr lang="en-US" sz="3200" b="0" dirty="0">
                <a:solidFill>
                  <a:srgbClr val="22568B"/>
                </a:solidFill>
                <a:latin typeface="Avenir Roman" panose="02000503020000020003" pitchFamily="2" charset="0"/>
              </a:rPr>
            </a:br>
            <a:endParaRPr lang="en-US" sz="3200"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679450" y="1523046"/>
            <a:ext cx="7772400"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The traits approach</a:t>
            </a:r>
          </a:p>
        </p:txBody>
      </p:sp>
    </p:spTree>
    <p:extLst>
      <p:ext uri="{BB962C8B-B14F-4D97-AF65-F5344CB8AC3E}">
        <p14:creationId xmlns:p14="http://schemas.microsoft.com/office/powerpoint/2010/main" val="1917558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4</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85800" y="2107170"/>
            <a:ext cx="8187856" cy="2851692"/>
          </a:xfrm>
        </p:spPr>
        <p:txBody>
          <a:bodyPr>
            <a:normAutofit/>
          </a:bodyPr>
          <a:lstStyle/>
          <a:p>
            <a:pPr marL="180975" indent="-176213">
              <a:lnSpc>
                <a:spcPct val="100000"/>
              </a:lnSpc>
              <a:buFont typeface="Arial" panose="020B0604020202020204" pitchFamily="34" charset="0"/>
              <a:buChar char="•"/>
            </a:pPr>
            <a:r>
              <a:rPr lang="nl-BE" sz="1800" dirty="0">
                <a:latin typeface="Avenir Roman"/>
              </a:rPr>
              <a:t>Links </a:t>
            </a:r>
            <a:r>
              <a:rPr lang="nl-BE" sz="1800" dirty="0" err="1">
                <a:latin typeface="Avenir Roman"/>
              </a:rPr>
              <a:t>cognition</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self-regulation</a:t>
            </a:r>
            <a:r>
              <a:rPr lang="nl-BE" sz="1800" dirty="0">
                <a:latin typeface="Avenir Roman"/>
              </a:rPr>
              <a:t> </a:t>
            </a:r>
            <a:r>
              <a:rPr lang="nl-BE" sz="1800" dirty="0" err="1">
                <a:latin typeface="Avenir Roman"/>
              </a:rPr>
              <a:t>by</a:t>
            </a:r>
            <a:r>
              <a:rPr lang="nl-BE" sz="1800" dirty="0">
                <a:latin typeface="Avenir Roman"/>
              </a:rPr>
              <a:t> </a:t>
            </a:r>
            <a:r>
              <a:rPr lang="nl-BE" sz="1800" dirty="0" err="1">
                <a:latin typeface="Avenir Roman"/>
              </a:rPr>
              <a:t>conceptualising</a:t>
            </a:r>
            <a:r>
              <a:rPr lang="nl-BE" sz="1800" dirty="0">
                <a:latin typeface="Avenir Roman"/>
              </a:rPr>
              <a:t> </a:t>
            </a:r>
            <a:r>
              <a:rPr lang="nl-BE" sz="1800" dirty="0" err="1">
                <a:latin typeface="Avenir Roman"/>
              </a:rPr>
              <a:t>cognition</a:t>
            </a:r>
            <a:r>
              <a:rPr lang="nl-BE" sz="1800" dirty="0">
                <a:latin typeface="Avenir Roman"/>
              </a:rPr>
              <a:t> as </a:t>
            </a:r>
            <a:r>
              <a:rPr lang="nl-BE" sz="1800" b="1" dirty="0" err="1">
                <a:latin typeface="Avenir Roman"/>
              </a:rPr>
              <a:t>something</a:t>
            </a:r>
            <a:r>
              <a:rPr lang="nl-BE" sz="1800" b="1" dirty="0">
                <a:latin typeface="Avenir Roman"/>
              </a:rPr>
              <a:t> </a:t>
            </a:r>
            <a:r>
              <a:rPr lang="nl-BE" sz="1800" b="1" dirty="0" err="1">
                <a:latin typeface="Avenir Roman"/>
              </a:rPr>
              <a:t>that</a:t>
            </a:r>
            <a:r>
              <a:rPr lang="nl-BE" sz="1800" b="1" dirty="0">
                <a:latin typeface="Avenir Roman"/>
              </a:rPr>
              <a:t> is </a:t>
            </a:r>
            <a:r>
              <a:rPr lang="nl-BE" sz="1800" b="1" dirty="0" err="1">
                <a:latin typeface="Avenir Roman"/>
              </a:rPr>
              <a:t>actively</a:t>
            </a:r>
            <a:r>
              <a:rPr lang="nl-BE" sz="1800" b="1" dirty="0">
                <a:latin typeface="Avenir Roman"/>
              </a:rPr>
              <a:t> </a:t>
            </a:r>
            <a:r>
              <a:rPr lang="nl-BE" sz="1800" b="1" dirty="0" err="1">
                <a:latin typeface="Avenir Roman"/>
              </a:rPr>
              <a:t>deployed</a:t>
            </a:r>
            <a:r>
              <a:rPr lang="nl-BE" sz="1800" b="1" dirty="0">
                <a:latin typeface="Avenir Roman"/>
              </a:rPr>
              <a:t> </a:t>
            </a:r>
            <a:r>
              <a:rPr lang="nl-BE" sz="1800" b="1" dirty="0" err="1">
                <a:latin typeface="Avenir Roman"/>
              </a:rPr>
              <a:t>by</a:t>
            </a:r>
            <a:r>
              <a:rPr lang="nl-BE" sz="1800" b="1" dirty="0">
                <a:latin typeface="Avenir Roman"/>
              </a:rPr>
              <a:t> a person </a:t>
            </a:r>
            <a:r>
              <a:rPr lang="nl-BE" sz="1800" b="1" dirty="0" err="1">
                <a:latin typeface="Avenir Roman"/>
              </a:rPr>
              <a:t>to</a:t>
            </a:r>
            <a:r>
              <a:rPr lang="nl-BE" sz="1800" b="1" dirty="0">
                <a:latin typeface="Avenir Roman"/>
              </a:rPr>
              <a:t> help </a:t>
            </a:r>
            <a:r>
              <a:rPr lang="nl-BE" sz="1800" b="1" dirty="0" err="1">
                <a:latin typeface="Avenir Roman"/>
              </a:rPr>
              <a:t>them</a:t>
            </a:r>
            <a:r>
              <a:rPr lang="nl-BE" sz="1800" b="1" dirty="0">
                <a:latin typeface="Avenir Roman"/>
              </a:rPr>
              <a:t> </a:t>
            </a:r>
            <a:r>
              <a:rPr lang="nl-BE" sz="1800" b="1" dirty="0" err="1">
                <a:latin typeface="Avenir Roman"/>
              </a:rPr>
              <a:t>improve</a:t>
            </a:r>
            <a:r>
              <a:rPr lang="nl-BE" sz="1800" b="1" dirty="0">
                <a:latin typeface="Avenir Roman"/>
              </a:rPr>
              <a:t> </a:t>
            </a:r>
            <a:r>
              <a:rPr lang="nl-BE" sz="1800" b="1" dirty="0" err="1">
                <a:latin typeface="Avenir Roman"/>
              </a:rPr>
              <a:t>their</a:t>
            </a:r>
            <a:r>
              <a:rPr lang="nl-BE" sz="1800" b="1" dirty="0">
                <a:latin typeface="Avenir Roman"/>
              </a:rPr>
              <a:t> performance</a:t>
            </a:r>
            <a:r>
              <a:rPr lang="nl-BE" sz="1800" dirty="0">
                <a:latin typeface="Avenir Roman"/>
              </a:rPr>
              <a:t>.</a:t>
            </a:r>
          </a:p>
          <a:p>
            <a:pPr marL="4762">
              <a:lnSpc>
                <a:spcPct val="100000"/>
              </a:lnSpc>
            </a:pPr>
            <a:r>
              <a:rPr lang="nl-BE" sz="1800" dirty="0" err="1">
                <a:latin typeface="Avenir Roman"/>
              </a:rPr>
              <a:t>Example</a:t>
            </a:r>
            <a:r>
              <a:rPr lang="nl-BE" sz="1800" dirty="0">
                <a:latin typeface="Avenir Roman"/>
              </a:rPr>
              <a:t> tools in sport </a:t>
            </a:r>
            <a:r>
              <a:rPr lang="nl-BE" sz="1800" dirty="0" err="1">
                <a:latin typeface="Avenir Roman"/>
              </a:rPr>
              <a:t>include</a:t>
            </a:r>
            <a:r>
              <a:rPr lang="nl-BE" sz="1800" dirty="0">
                <a:latin typeface="Avenir Roman"/>
              </a:rPr>
              <a:t> </a:t>
            </a:r>
            <a:r>
              <a:rPr lang="nl-BE" sz="1800" dirty="0" err="1">
                <a:latin typeface="Avenir Roman"/>
              </a:rPr>
              <a:t>imagery</a:t>
            </a:r>
            <a:r>
              <a:rPr lang="nl-BE" sz="1800" dirty="0">
                <a:latin typeface="Avenir Roman"/>
              </a:rPr>
              <a:t> and goal-setting</a:t>
            </a:r>
          </a:p>
          <a:p>
            <a:pPr marL="180975" indent="-177800">
              <a:lnSpc>
                <a:spcPct val="100000"/>
              </a:lnSpc>
              <a:buFont typeface="Arial" panose="020B0604020202020204" pitchFamily="34" charset="0"/>
              <a:buChar char="•"/>
            </a:pPr>
            <a:r>
              <a:rPr lang="nl-BE" sz="1800" dirty="0" err="1">
                <a:latin typeface="Avenir Roman"/>
              </a:rPr>
              <a:t>This</a:t>
            </a:r>
            <a:r>
              <a:rPr lang="nl-BE" sz="1800" dirty="0">
                <a:latin typeface="Avenir Roman"/>
              </a:rPr>
              <a:t> approach sets </a:t>
            </a:r>
            <a:r>
              <a:rPr lang="nl-BE" sz="1800" dirty="0" err="1">
                <a:latin typeface="Avenir Roman"/>
              </a:rPr>
              <a:t>cognition</a:t>
            </a:r>
            <a:r>
              <a:rPr lang="nl-BE" sz="1800" dirty="0">
                <a:latin typeface="Avenir Roman"/>
              </a:rPr>
              <a:t> apart </a:t>
            </a:r>
            <a:r>
              <a:rPr lang="nl-BE" sz="1800" dirty="0" err="1">
                <a:latin typeface="Avenir Roman"/>
              </a:rPr>
              <a:t>from</a:t>
            </a:r>
            <a:r>
              <a:rPr lang="nl-BE" sz="1800" dirty="0">
                <a:latin typeface="Avenir Roman"/>
              </a:rPr>
              <a:t> </a:t>
            </a:r>
            <a:r>
              <a:rPr lang="nl-BE" sz="1800" dirty="0" err="1">
                <a:latin typeface="Avenir Roman"/>
              </a:rPr>
              <a:t>the</a:t>
            </a:r>
            <a:r>
              <a:rPr lang="nl-BE" sz="1800" dirty="0">
                <a:latin typeface="Avenir Roman"/>
              </a:rPr>
              <a:t> person, and </a:t>
            </a:r>
            <a:r>
              <a:rPr lang="nl-BE" sz="1800" dirty="0" err="1">
                <a:latin typeface="Avenir Roman"/>
              </a:rPr>
              <a:t>fails</a:t>
            </a:r>
            <a:r>
              <a:rPr lang="nl-BE" sz="1800" dirty="0">
                <a:latin typeface="Avenir Roman"/>
              </a:rPr>
              <a:t> </a:t>
            </a:r>
            <a:r>
              <a:rPr lang="nl-BE" sz="1800" dirty="0" err="1">
                <a:latin typeface="Avenir Roman"/>
              </a:rPr>
              <a:t>this</a:t>
            </a:r>
            <a:r>
              <a:rPr lang="nl-BE" sz="1800" dirty="0">
                <a:latin typeface="Avenir Roman"/>
              </a:rPr>
              <a:t> </a:t>
            </a:r>
            <a:r>
              <a:rPr lang="nl-BE" sz="1800" dirty="0" err="1">
                <a:latin typeface="Avenir Roman"/>
              </a:rPr>
              <a:t>recognise</a:t>
            </a:r>
            <a:r>
              <a:rPr lang="nl-BE" sz="1800" dirty="0">
                <a:latin typeface="Avenir Roman"/>
              </a:rPr>
              <a:t> </a:t>
            </a:r>
            <a:r>
              <a:rPr lang="nl-BE" sz="1800" dirty="0" err="1">
                <a:latin typeface="Avenir Roman"/>
              </a:rPr>
              <a:t>that</a:t>
            </a:r>
            <a:r>
              <a:rPr lang="nl-BE" sz="1800" dirty="0">
                <a:latin typeface="Avenir Roman"/>
              </a:rPr>
              <a:t> </a:t>
            </a:r>
            <a:r>
              <a:rPr lang="nl-BE" sz="1800" dirty="0" err="1">
                <a:latin typeface="Avenir Roman"/>
              </a:rPr>
              <a:t>when</a:t>
            </a:r>
            <a:r>
              <a:rPr lang="nl-BE" sz="1800" dirty="0">
                <a:latin typeface="Avenir Roman"/>
              </a:rPr>
              <a:t> </a:t>
            </a:r>
            <a:r>
              <a:rPr lang="nl-BE" sz="1800" dirty="0" err="1">
                <a:latin typeface="Avenir Roman"/>
              </a:rPr>
              <a:t>imagery</a:t>
            </a:r>
            <a:r>
              <a:rPr lang="nl-BE" sz="1800" dirty="0">
                <a:latin typeface="Avenir Roman"/>
              </a:rPr>
              <a:t> and goals are most </a:t>
            </a:r>
            <a:r>
              <a:rPr lang="nl-BE" sz="1800" dirty="0" err="1">
                <a:latin typeface="Avenir Roman"/>
              </a:rPr>
              <a:t>effective</a:t>
            </a:r>
            <a:r>
              <a:rPr lang="nl-BE" sz="1800" dirty="0">
                <a:latin typeface="Avenir Roman"/>
              </a:rPr>
              <a:t>, </a:t>
            </a:r>
            <a:r>
              <a:rPr lang="nl-BE" sz="1800" dirty="0" err="1">
                <a:latin typeface="Avenir Roman"/>
              </a:rPr>
              <a:t>this</a:t>
            </a:r>
            <a:r>
              <a:rPr lang="nl-BE" sz="1800" dirty="0">
                <a:latin typeface="Avenir Roman"/>
              </a:rPr>
              <a:t> is </a:t>
            </a:r>
            <a:r>
              <a:rPr lang="nl-BE" sz="1800" dirty="0" err="1">
                <a:latin typeface="Avenir Roman"/>
              </a:rPr>
              <a:t>becasue</a:t>
            </a:r>
            <a:r>
              <a:rPr lang="nl-BE" sz="1800" dirty="0">
                <a:latin typeface="Avenir Roman"/>
              </a:rPr>
              <a:t> </a:t>
            </a:r>
            <a:r>
              <a:rPr lang="nl-BE" sz="1800" dirty="0" err="1">
                <a:latin typeface="Avenir Roman"/>
              </a:rPr>
              <a:t>they</a:t>
            </a:r>
            <a:r>
              <a:rPr lang="nl-BE" sz="1800" dirty="0">
                <a:latin typeface="Avenir Roman"/>
              </a:rPr>
              <a:t> are </a:t>
            </a:r>
            <a:r>
              <a:rPr lang="nl-BE" sz="1800" dirty="0" err="1">
                <a:latin typeface="Avenir Roman"/>
              </a:rPr>
              <a:t>aligned</a:t>
            </a:r>
            <a:r>
              <a:rPr lang="nl-BE" sz="1800" dirty="0">
                <a:latin typeface="Avenir Roman"/>
              </a:rPr>
              <a:t> </a:t>
            </a:r>
            <a:r>
              <a:rPr lang="nl-BE" sz="1800" dirty="0" err="1">
                <a:latin typeface="Avenir Roman"/>
              </a:rPr>
              <a:t>with</a:t>
            </a:r>
            <a:r>
              <a:rPr lang="nl-BE" sz="1800" dirty="0">
                <a:latin typeface="Avenir Roman"/>
              </a:rPr>
              <a:t> (and </a:t>
            </a:r>
            <a:r>
              <a:rPr lang="nl-BE" sz="1800" dirty="0" err="1">
                <a:latin typeface="Avenir Roman"/>
              </a:rPr>
              <a:t>become</a:t>
            </a:r>
            <a:r>
              <a:rPr lang="nl-BE" sz="1800" dirty="0">
                <a:latin typeface="Avenir Roman"/>
              </a:rPr>
              <a:t> </a:t>
            </a:r>
            <a:r>
              <a:rPr lang="nl-BE" sz="1800" dirty="0" err="1">
                <a:latin typeface="Avenir Roman"/>
              </a:rPr>
              <a:t>integrated</a:t>
            </a:r>
            <a:r>
              <a:rPr lang="nl-BE" sz="1800" dirty="0">
                <a:latin typeface="Avenir Roman"/>
              </a:rPr>
              <a:t> </a:t>
            </a:r>
            <a:r>
              <a:rPr lang="nl-BE" sz="1800" dirty="0" err="1">
                <a:latin typeface="Avenir Roman"/>
              </a:rPr>
              <a:t>with</a:t>
            </a:r>
            <a:r>
              <a:rPr lang="nl-BE" sz="1800" dirty="0">
                <a:latin typeface="Avenir Roman"/>
              </a:rPr>
              <a:t> a </a:t>
            </a:r>
            <a:r>
              <a:rPr lang="nl-BE" sz="1800" dirty="0" err="1">
                <a:latin typeface="Avenir Roman"/>
              </a:rPr>
              <a:t>person’s</a:t>
            </a:r>
            <a:r>
              <a:rPr lang="nl-BE" sz="1800" dirty="0">
                <a:latin typeface="Avenir Roman"/>
              </a:rPr>
              <a:t> sense of (</a:t>
            </a:r>
            <a:r>
              <a:rPr lang="nl-BE" sz="1800" dirty="0" err="1">
                <a:latin typeface="Avenir Roman"/>
              </a:rPr>
              <a:t>social</a:t>
            </a:r>
            <a:r>
              <a:rPr lang="nl-BE" sz="1800" dirty="0">
                <a:latin typeface="Avenir Roman"/>
              </a:rPr>
              <a:t>) </a:t>
            </a:r>
            <a:r>
              <a:rPr lang="nl-BE" sz="1800" dirty="0" err="1">
                <a:latin typeface="Avenir Roman"/>
              </a:rPr>
              <a:t>self</a:t>
            </a:r>
            <a:r>
              <a:rPr lang="nl-BE" sz="1800" dirty="0">
                <a:latin typeface="Avenir Roman"/>
              </a:rPr>
              <a:t>.</a:t>
            </a:r>
          </a:p>
          <a:p>
            <a:pPr marL="180975" indent="-176213">
              <a:lnSpc>
                <a:spcPct val="100000"/>
              </a:lnSpc>
              <a:buFont typeface="Arial" panose="020B0604020202020204" pitchFamily="34" charset="0"/>
              <a:buChar char="•"/>
            </a:pPr>
            <a:endParaRPr lang="nl-BE" sz="1800" dirty="0">
              <a:latin typeface="Avenir Roman"/>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685800" y="1485522"/>
            <a:ext cx="7772400"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The tools approach</a:t>
            </a:r>
          </a:p>
        </p:txBody>
      </p:sp>
    </p:spTree>
    <p:extLst>
      <p:ext uri="{BB962C8B-B14F-4D97-AF65-F5344CB8AC3E}">
        <p14:creationId xmlns:p14="http://schemas.microsoft.com/office/powerpoint/2010/main" val="1099650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5</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85800" y="2012530"/>
            <a:ext cx="8187856" cy="2851692"/>
          </a:xfrm>
        </p:spPr>
        <p:txBody>
          <a:bodyPr>
            <a:normAutofit/>
          </a:bodyPr>
          <a:lstStyle/>
          <a:p>
            <a:pPr marL="180975" indent="-176213">
              <a:lnSpc>
                <a:spcPct val="100000"/>
              </a:lnSpc>
              <a:buFont typeface="Arial" panose="020B0604020202020204" pitchFamily="34" charset="0"/>
              <a:buChar char="•"/>
            </a:pPr>
            <a:r>
              <a:rPr lang="nl-BE" sz="1800" dirty="0" err="1">
                <a:latin typeface="Avenir Roman"/>
              </a:rPr>
              <a:t>Focuses</a:t>
            </a:r>
            <a:r>
              <a:rPr lang="nl-BE" sz="1800" dirty="0">
                <a:latin typeface="Avenir Roman"/>
              </a:rPr>
              <a:t> on </a:t>
            </a:r>
            <a:r>
              <a:rPr lang="nl-BE" sz="1800" dirty="0" err="1">
                <a:latin typeface="Avenir Roman"/>
              </a:rPr>
              <a:t>thoughts</a:t>
            </a:r>
            <a:r>
              <a:rPr lang="nl-BE" sz="1800" dirty="0">
                <a:latin typeface="Avenir Roman"/>
              </a:rPr>
              <a:t> </a:t>
            </a:r>
            <a:r>
              <a:rPr lang="nl-BE" sz="1800" dirty="0" err="1">
                <a:latin typeface="Avenir Roman"/>
              </a:rPr>
              <a:t>about</a:t>
            </a:r>
            <a:r>
              <a:rPr lang="nl-BE" sz="1800" dirty="0">
                <a:latin typeface="Avenir Roman"/>
              </a:rPr>
              <a:t> </a:t>
            </a:r>
            <a:r>
              <a:rPr lang="nl-BE" sz="1800" dirty="0" err="1">
                <a:latin typeface="Avenir Roman"/>
              </a:rPr>
              <a:t>threats</a:t>
            </a:r>
            <a:r>
              <a:rPr lang="nl-BE" sz="1800" dirty="0">
                <a:latin typeface="Avenir Roman"/>
              </a:rPr>
              <a:t> </a:t>
            </a:r>
            <a:r>
              <a:rPr lang="nl-BE" sz="1800" dirty="0" err="1">
                <a:latin typeface="Avenir Roman"/>
              </a:rPr>
              <a:t>that</a:t>
            </a:r>
            <a:r>
              <a:rPr lang="nl-BE" sz="1800" dirty="0">
                <a:latin typeface="Avenir Roman"/>
              </a:rPr>
              <a:t> have significant </a:t>
            </a:r>
            <a:r>
              <a:rPr lang="nl-BE" sz="1800" dirty="0" err="1">
                <a:latin typeface="Avenir Roman"/>
              </a:rPr>
              <a:t>consequences</a:t>
            </a:r>
            <a:r>
              <a:rPr lang="nl-BE" sz="1800" dirty="0">
                <a:latin typeface="Avenir Roman"/>
              </a:rPr>
              <a:t> </a:t>
            </a:r>
            <a:r>
              <a:rPr lang="nl-BE" sz="1800" dirty="0" err="1">
                <a:latin typeface="Avenir Roman"/>
              </a:rPr>
              <a:t>for</a:t>
            </a:r>
            <a:r>
              <a:rPr lang="nl-BE" sz="1800" dirty="0">
                <a:latin typeface="Avenir Roman"/>
              </a:rPr>
              <a:t> </a:t>
            </a:r>
            <a:r>
              <a:rPr lang="nl-BE" sz="1800" dirty="0" err="1">
                <a:latin typeface="Avenir Roman"/>
              </a:rPr>
              <a:t>their</a:t>
            </a:r>
            <a:r>
              <a:rPr lang="nl-BE" sz="1800" dirty="0">
                <a:latin typeface="Avenir Roman"/>
              </a:rPr>
              <a:t> performance. </a:t>
            </a:r>
          </a:p>
          <a:p>
            <a:pPr marL="4762">
              <a:lnSpc>
                <a:spcPct val="100000"/>
              </a:lnSpc>
            </a:pPr>
            <a:r>
              <a:rPr lang="nl-BE" sz="1800" dirty="0" err="1">
                <a:latin typeface="Avenir Roman"/>
              </a:rPr>
              <a:t>Examples</a:t>
            </a:r>
            <a:r>
              <a:rPr lang="nl-BE" sz="1800" dirty="0">
                <a:latin typeface="Avenir Roman"/>
              </a:rPr>
              <a:t> </a:t>
            </a:r>
            <a:r>
              <a:rPr lang="nl-BE" sz="1800" dirty="0" err="1">
                <a:latin typeface="Avenir Roman"/>
              </a:rPr>
              <a:t>include</a:t>
            </a:r>
            <a:r>
              <a:rPr lang="nl-BE" sz="1800" dirty="0">
                <a:latin typeface="Avenir Roman"/>
              </a:rPr>
              <a:t> stereotype </a:t>
            </a:r>
            <a:r>
              <a:rPr lang="nl-BE" sz="1800" dirty="0" err="1">
                <a:latin typeface="Avenir Roman"/>
              </a:rPr>
              <a:t>threat</a:t>
            </a:r>
            <a:r>
              <a:rPr lang="nl-BE" sz="1800" dirty="0">
                <a:latin typeface="Avenir Roman"/>
              </a:rPr>
              <a:t> (</a:t>
            </a:r>
            <a:r>
              <a:rPr lang="nl-BE" sz="1800" dirty="0" err="1">
                <a:latin typeface="Avenir Roman"/>
              </a:rPr>
              <a:t>about</a:t>
            </a:r>
            <a:r>
              <a:rPr lang="nl-BE" sz="1800" dirty="0">
                <a:latin typeface="Avenir Roman"/>
              </a:rPr>
              <a:t> gender, race and </a:t>
            </a:r>
            <a:r>
              <a:rPr lang="nl-BE" sz="1800" dirty="0" err="1">
                <a:latin typeface="Avenir Roman"/>
              </a:rPr>
              <a:t>age</a:t>
            </a:r>
            <a:r>
              <a:rPr lang="nl-BE" sz="1800" dirty="0">
                <a:latin typeface="Avenir Roman"/>
              </a:rPr>
              <a:t>).</a:t>
            </a:r>
          </a:p>
          <a:p>
            <a:pPr marL="4762">
              <a:lnSpc>
                <a:spcPct val="100000"/>
              </a:lnSpc>
            </a:pPr>
            <a:endParaRPr lang="nl-BE" sz="1800" dirty="0">
              <a:latin typeface="Avenir Roman"/>
            </a:endParaRPr>
          </a:p>
          <a:p>
            <a:pPr marL="180975" indent="-177800">
              <a:lnSpc>
                <a:spcPct val="100000"/>
              </a:lnSpc>
              <a:buFont typeface="Arial" panose="020B0604020202020204" pitchFamily="34" charset="0"/>
              <a:buChar char="•"/>
            </a:pPr>
            <a:r>
              <a:rPr lang="nl-BE" sz="1800" dirty="0">
                <a:latin typeface="Avenir Roman"/>
              </a:rPr>
              <a:t>The </a:t>
            </a:r>
            <a:r>
              <a:rPr lang="nl-BE" sz="1800" dirty="0" err="1">
                <a:latin typeface="Avenir Roman"/>
              </a:rPr>
              <a:t>key</a:t>
            </a:r>
            <a:r>
              <a:rPr lang="nl-BE" sz="1800" dirty="0">
                <a:latin typeface="Avenir Roman"/>
              </a:rPr>
              <a:t> </a:t>
            </a:r>
            <a:r>
              <a:rPr lang="nl-BE" sz="1800" dirty="0" err="1">
                <a:latin typeface="Avenir Roman"/>
              </a:rPr>
              <a:t>thing</a:t>
            </a:r>
            <a:r>
              <a:rPr lang="nl-BE" sz="1800" dirty="0">
                <a:latin typeface="Avenir Roman"/>
              </a:rPr>
              <a:t> is </a:t>
            </a:r>
            <a:r>
              <a:rPr lang="nl-BE" sz="1800" dirty="0" err="1">
                <a:latin typeface="Avenir Roman"/>
              </a:rPr>
              <a:t>to</a:t>
            </a:r>
            <a:r>
              <a:rPr lang="nl-BE" sz="1800" dirty="0">
                <a:latin typeface="Avenir Roman"/>
              </a:rPr>
              <a:t> </a:t>
            </a:r>
            <a:r>
              <a:rPr lang="nl-BE" sz="1800" dirty="0" err="1">
                <a:latin typeface="Avenir Roman"/>
              </a:rPr>
              <a:t>recognise</a:t>
            </a:r>
            <a:r>
              <a:rPr lang="nl-BE" sz="1800" dirty="0">
                <a:latin typeface="Avenir Roman"/>
              </a:rPr>
              <a:t> </a:t>
            </a:r>
            <a:r>
              <a:rPr lang="nl-BE" sz="1800" dirty="0" err="1">
                <a:latin typeface="Avenir Roman"/>
              </a:rPr>
              <a:t>that</a:t>
            </a:r>
            <a:r>
              <a:rPr lang="nl-BE" sz="1800" dirty="0">
                <a:latin typeface="Avenir Roman"/>
              </a:rPr>
              <a:t> </a:t>
            </a:r>
            <a:r>
              <a:rPr lang="nl-BE" sz="1800" dirty="0" err="1">
                <a:latin typeface="Avenir Roman"/>
              </a:rPr>
              <a:t>the</a:t>
            </a:r>
            <a:r>
              <a:rPr lang="nl-BE" sz="1800" dirty="0">
                <a:latin typeface="Avenir Roman"/>
              </a:rPr>
              <a:t> </a:t>
            </a:r>
            <a:r>
              <a:rPr lang="nl-BE" sz="1800" dirty="0" err="1">
                <a:latin typeface="Avenir Roman"/>
              </a:rPr>
              <a:t>threats</a:t>
            </a:r>
            <a:r>
              <a:rPr lang="nl-BE" sz="1800" dirty="0">
                <a:latin typeface="Avenir Roman"/>
              </a:rPr>
              <a:t> </a:t>
            </a:r>
            <a:r>
              <a:rPr lang="nl-BE" sz="1800" dirty="0" err="1">
                <a:latin typeface="Avenir Roman"/>
              </a:rPr>
              <a:t>athletes</a:t>
            </a:r>
            <a:r>
              <a:rPr lang="nl-BE" sz="1800" dirty="0">
                <a:latin typeface="Avenir Roman"/>
              </a:rPr>
              <a:t> face are </a:t>
            </a:r>
            <a:r>
              <a:rPr lang="nl-BE" sz="1800" dirty="0" err="1">
                <a:latin typeface="Avenir Roman"/>
              </a:rPr>
              <a:t>social</a:t>
            </a:r>
            <a:r>
              <a:rPr lang="nl-BE" sz="1800" dirty="0">
                <a:latin typeface="Avenir Roman"/>
              </a:rPr>
              <a:t> and </a:t>
            </a:r>
            <a:r>
              <a:rPr lang="nl-BE" sz="1800" dirty="0" err="1">
                <a:latin typeface="Avenir Roman"/>
              </a:rPr>
              <a:t>not</a:t>
            </a:r>
            <a:r>
              <a:rPr lang="nl-BE" sz="1800" dirty="0">
                <a:latin typeface="Avenir Roman"/>
              </a:rPr>
              <a:t> </a:t>
            </a:r>
            <a:r>
              <a:rPr lang="nl-BE" sz="1800" dirty="0" err="1">
                <a:latin typeface="Avenir Roman"/>
              </a:rPr>
              <a:t>just</a:t>
            </a:r>
            <a:r>
              <a:rPr lang="nl-BE" sz="1800" dirty="0">
                <a:latin typeface="Avenir Roman"/>
              </a:rPr>
              <a:t> personal; </a:t>
            </a: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685800" y="1485522"/>
            <a:ext cx="7772400"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The threats approach</a:t>
            </a:r>
          </a:p>
        </p:txBody>
      </p:sp>
      <p:pic>
        <p:nvPicPr>
          <p:cNvPr id="2050" name="Picture 2" descr="timelapse photo of soccer player kicking ball">
            <a:extLst>
              <a:ext uri="{FF2B5EF4-FFF2-40B4-BE49-F238E27FC236}">
                <a16:creationId xmlns:a16="http://schemas.microsoft.com/office/drawing/2014/main" id="{273B836D-60FF-4ACA-B11B-2137181F0C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2017" y="4013157"/>
            <a:ext cx="2021983" cy="1130344"/>
          </a:xfrm>
          <a:prstGeom prst="rect">
            <a:avLst/>
          </a:prstGeom>
          <a:noFill/>
          <a:effectLst>
            <a:softEdge rad="1651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8191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6</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85800" y="2107170"/>
            <a:ext cx="8187856" cy="2880999"/>
          </a:xfrm>
        </p:spPr>
        <p:txBody>
          <a:bodyPr>
            <a:normAutofit/>
          </a:bodyPr>
          <a:lstStyle/>
          <a:p>
            <a:pPr marL="180975" indent="-180975">
              <a:lnSpc>
                <a:spcPct val="90000"/>
              </a:lnSpc>
              <a:buFont typeface="Arial" panose="020B0604020202020204" pitchFamily="34" charset="0"/>
              <a:buChar char="•"/>
            </a:pPr>
            <a:r>
              <a:rPr lang="nl-BE" dirty="0">
                <a:latin typeface="Avenir Roman"/>
              </a:rPr>
              <a:t>Points </a:t>
            </a:r>
            <a:r>
              <a:rPr lang="nl-BE" dirty="0" err="1">
                <a:latin typeface="Avenir Roman"/>
              </a:rPr>
              <a:t>to</a:t>
            </a:r>
            <a:r>
              <a:rPr lang="nl-BE" dirty="0">
                <a:latin typeface="Avenir Roman"/>
              </a:rPr>
              <a:t> </a:t>
            </a:r>
            <a:r>
              <a:rPr lang="nl-BE" dirty="0" err="1">
                <a:latin typeface="Avenir Roman"/>
              </a:rPr>
              <a:t>the</a:t>
            </a:r>
            <a:r>
              <a:rPr lang="nl-BE" dirty="0">
                <a:latin typeface="Avenir Roman"/>
              </a:rPr>
              <a:t> </a:t>
            </a:r>
            <a:r>
              <a:rPr lang="nl-BE" dirty="0" err="1">
                <a:latin typeface="Avenir Roman"/>
              </a:rPr>
              <a:t>potential</a:t>
            </a:r>
            <a:r>
              <a:rPr lang="nl-BE" dirty="0">
                <a:latin typeface="Avenir Roman"/>
              </a:rPr>
              <a:t> </a:t>
            </a:r>
            <a:r>
              <a:rPr lang="nl-BE" dirty="0" err="1">
                <a:latin typeface="Avenir Roman"/>
              </a:rPr>
              <a:t>for</a:t>
            </a:r>
            <a:r>
              <a:rPr lang="nl-BE" dirty="0">
                <a:latin typeface="Avenir Roman"/>
              </a:rPr>
              <a:t> </a:t>
            </a:r>
            <a:r>
              <a:rPr lang="nl-BE" dirty="0" err="1">
                <a:latin typeface="Avenir Roman"/>
              </a:rPr>
              <a:t>social</a:t>
            </a:r>
            <a:r>
              <a:rPr lang="nl-BE" dirty="0">
                <a:latin typeface="Avenir Roman"/>
              </a:rPr>
              <a:t> </a:t>
            </a:r>
            <a:r>
              <a:rPr lang="nl-BE" dirty="0" err="1">
                <a:latin typeface="Avenir Roman"/>
              </a:rPr>
              <a:t>identity-based</a:t>
            </a:r>
            <a:r>
              <a:rPr lang="nl-BE" dirty="0">
                <a:latin typeface="Avenir Roman"/>
              </a:rPr>
              <a:t> </a:t>
            </a:r>
            <a:r>
              <a:rPr lang="nl-BE" dirty="0" err="1">
                <a:latin typeface="Avenir Roman"/>
              </a:rPr>
              <a:t>cognitions</a:t>
            </a:r>
            <a:r>
              <a:rPr lang="nl-BE" dirty="0">
                <a:latin typeface="Avenir Roman"/>
              </a:rPr>
              <a:t> </a:t>
            </a:r>
            <a:r>
              <a:rPr lang="nl-BE" dirty="0" err="1">
                <a:latin typeface="Avenir Roman"/>
              </a:rPr>
              <a:t>to</a:t>
            </a:r>
            <a:r>
              <a:rPr lang="nl-BE" dirty="0">
                <a:latin typeface="Avenir Roman"/>
              </a:rPr>
              <a:t> </a:t>
            </a:r>
            <a:r>
              <a:rPr lang="nl-BE" dirty="0" err="1">
                <a:latin typeface="Avenir Roman"/>
              </a:rPr>
              <a:t>be</a:t>
            </a:r>
            <a:r>
              <a:rPr lang="nl-BE" dirty="0">
                <a:latin typeface="Avenir Roman"/>
              </a:rPr>
              <a:t> </a:t>
            </a:r>
            <a:r>
              <a:rPr lang="nl-BE" dirty="0" err="1">
                <a:latin typeface="Avenir Roman"/>
              </a:rPr>
              <a:t>powerful</a:t>
            </a:r>
            <a:r>
              <a:rPr lang="nl-BE" dirty="0">
                <a:latin typeface="Avenir Roman"/>
              </a:rPr>
              <a:t> </a:t>
            </a:r>
            <a:r>
              <a:rPr lang="nl-BE" dirty="0" err="1">
                <a:latin typeface="Avenir Roman"/>
              </a:rPr>
              <a:t>determinants</a:t>
            </a:r>
            <a:r>
              <a:rPr lang="nl-BE" dirty="0">
                <a:latin typeface="Avenir Roman"/>
              </a:rPr>
              <a:t> of a </a:t>
            </a:r>
            <a:r>
              <a:rPr lang="nl-BE" dirty="0" err="1">
                <a:latin typeface="Avenir Roman"/>
              </a:rPr>
              <a:t>wide</a:t>
            </a:r>
            <a:r>
              <a:rPr lang="nl-BE" dirty="0">
                <a:latin typeface="Avenir Roman"/>
              </a:rPr>
              <a:t> range of </a:t>
            </a:r>
            <a:r>
              <a:rPr lang="nl-BE" dirty="0" err="1">
                <a:latin typeface="Avenir Roman"/>
              </a:rPr>
              <a:t>athletic</a:t>
            </a:r>
            <a:r>
              <a:rPr lang="nl-BE" dirty="0">
                <a:latin typeface="Avenir Roman"/>
              </a:rPr>
              <a:t> </a:t>
            </a:r>
            <a:r>
              <a:rPr lang="nl-BE" dirty="0" err="1">
                <a:latin typeface="Avenir Roman"/>
              </a:rPr>
              <a:t>outcomes</a:t>
            </a:r>
            <a:r>
              <a:rPr lang="nl-BE" dirty="0">
                <a:latin typeface="Avenir Roman"/>
              </a:rPr>
              <a:t>. </a:t>
            </a:r>
          </a:p>
          <a:p>
            <a:pPr marL="180975" indent="-180975">
              <a:lnSpc>
                <a:spcPct val="90000"/>
              </a:lnSpc>
              <a:buFont typeface="Arial" panose="020B0604020202020204" pitchFamily="34" charset="0"/>
              <a:buChar char="•"/>
            </a:pPr>
            <a:r>
              <a:rPr lang="nl-BE" dirty="0" err="1">
                <a:latin typeface="Avenir Roman"/>
              </a:rPr>
              <a:t>Social</a:t>
            </a:r>
            <a:r>
              <a:rPr lang="nl-BE" dirty="0">
                <a:latin typeface="Avenir Roman"/>
              </a:rPr>
              <a:t> </a:t>
            </a:r>
            <a:r>
              <a:rPr lang="nl-BE" dirty="0" err="1">
                <a:latin typeface="Avenir Roman"/>
              </a:rPr>
              <a:t>identities</a:t>
            </a:r>
            <a:r>
              <a:rPr lang="nl-BE" dirty="0">
                <a:latin typeface="Avenir Roman"/>
              </a:rPr>
              <a:t> </a:t>
            </a:r>
            <a:r>
              <a:rPr lang="nl-BE" dirty="0" err="1">
                <a:latin typeface="Avenir Roman"/>
              </a:rPr>
              <a:t>can</a:t>
            </a:r>
            <a:r>
              <a:rPr lang="nl-BE" dirty="0">
                <a:latin typeface="Avenir Roman"/>
              </a:rPr>
              <a:t> </a:t>
            </a:r>
            <a:r>
              <a:rPr lang="nl-BE" dirty="0" err="1">
                <a:latin typeface="Avenir Roman"/>
              </a:rPr>
              <a:t>be</a:t>
            </a:r>
            <a:r>
              <a:rPr lang="nl-BE" dirty="0">
                <a:latin typeface="Avenir Roman"/>
              </a:rPr>
              <a:t> a source of </a:t>
            </a:r>
            <a:r>
              <a:rPr lang="nl-BE" dirty="0" err="1">
                <a:latin typeface="Avenir Roman"/>
              </a:rPr>
              <a:t>threat</a:t>
            </a:r>
            <a:r>
              <a:rPr lang="nl-BE" dirty="0">
                <a:latin typeface="Avenir Roman"/>
              </a:rPr>
              <a:t>, but </a:t>
            </a:r>
            <a:r>
              <a:rPr lang="nl-BE" dirty="0" err="1">
                <a:latin typeface="Avenir Roman"/>
              </a:rPr>
              <a:t>also</a:t>
            </a:r>
            <a:r>
              <a:rPr lang="nl-BE" dirty="0">
                <a:latin typeface="Avenir Roman"/>
              </a:rPr>
              <a:t> a source of </a:t>
            </a:r>
            <a:r>
              <a:rPr lang="nl-BE" dirty="0" err="1">
                <a:latin typeface="Avenir Roman"/>
              </a:rPr>
              <a:t>inspiration</a:t>
            </a:r>
            <a:r>
              <a:rPr lang="nl-BE" dirty="0">
                <a:latin typeface="Avenir Roman"/>
              </a:rPr>
              <a:t> </a:t>
            </a:r>
            <a:r>
              <a:rPr lang="nl-BE" dirty="0" err="1">
                <a:latin typeface="Avenir Roman"/>
              </a:rPr>
              <a:t>that</a:t>
            </a:r>
            <a:r>
              <a:rPr lang="nl-BE" dirty="0">
                <a:latin typeface="Avenir Roman"/>
              </a:rPr>
              <a:t> </a:t>
            </a:r>
            <a:r>
              <a:rPr lang="nl-BE" dirty="0" err="1">
                <a:latin typeface="Avenir Roman"/>
              </a:rPr>
              <a:t>enhances</a:t>
            </a:r>
            <a:r>
              <a:rPr lang="nl-BE" dirty="0">
                <a:latin typeface="Avenir Roman"/>
              </a:rPr>
              <a:t> performance.</a:t>
            </a: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424961"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a:t>
            </a:r>
            <a:br>
              <a:rPr lang="en-US" sz="3200" b="0" dirty="0">
                <a:solidFill>
                  <a:srgbClr val="22568B"/>
                </a:solidFill>
                <a:latin typeface="Avenir Roman" panose="02000503020000020003" pitchFamily="2" charset="0"/>
              </a:rPr>
            </a:br>
            <a:r>
              <a:rPr lang="en-US" sz="3200" b="0" dirty="0">
                <a:solidFill>
                  <a:srgbClr val="22568B"/>
                </a:solidFill>
                <a:latin typeface="Avenir Roman" panose="02000503020000020003" pitchFamily="2" charset="0"/>
              </a:rPr>
              <a:t>to the link between cognition and performance </a:t>
            </a:r>
            <a:br>
              <a:rPr lang="en-US" sz="3200" b="0" dirty="0">
                <a:solidFill>
                  <a:srgbClr val="22568B"/>
                </a:solidFill>
                <a:latin typeface="Avenir Roman" panose="02000503020000020003" pitchFamily="2" charset="0"/>
              </a:rPr>
            </a:br>
            <a:endParaRPr lang="en-US" sz="3200" b="0" dirty="0">
              <a:solidFill>
                <a:srgbClr val="22568B"/>
              </a:solidFill>
              <a:latin typeface="Avenir Roman" panose="02000503020000020003" pitchFamily="2" charset="0"/>
            </a:endParaRPr>
          </a:p>
        </p:txBody>
      </p:sp>
      <p:pic>
        <p:nvPicPr>
          <p:cNvPr id="5" name="Picture 4" descr="women running on race track during daytime">
            <a:extLst>
              <a:ext uri="{FF2B5EF4-FFF2-40B4-BE49-F238E27FC236}">
                <a16:creationId xmlns:a16="http://schemas.microsoft.com/office/drawing/2014/main" id="{3CB9DE94-8844-4E88-BF1C-3B4B87297A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7617" y="3666642"/>
            <a:ext cx="2936383" cy="1476858"/>
          </a:xfrm>
          <a:prstGeom prst="rect">
            <a:avLst/>
          </a:prstGeom>
          <a:noFill/>
          <a:effectLst>
            <a:softEdge rad="1778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9956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7</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517637" y="2914141"/>
            <a:ext cx="8187856" cy="2115059"/>
          </a:xfrm>
        </p:spPr>
        <p:txBody>
          <a:bodyPr>
            <a:normAutofit/>
          </a:bodyPr>
          <a:lstStyle/>
          <a:p>
            <a:pPr marL="180975" indent="-180975">
              <a:lnSpc>
                <a:spcPct val="90000"/>
              </a:lnSpc>
              <a:buFont typeface="Arial" panose="020B0604020202020204" pitchFamily="34" charset="0"/>
              <a:buChar char="•"/>
            </a:pPr>
            <a:r>
              <a:rPr lang="nl-BE" sz="1800" dirty="0">
                <a:latin typeface="Avenir Roman"/>
              </a:rPr>
              <a:t>shared </a:t>
            </a:r>
            <a:r>
              <a:rPr lang="nl-BE" sz="1800" dirty="0" err="1">
                <a:latin typeface="Avenir Roman"/>
              </a:rPr>
              <a:t>identity</a:t>
            </a:r>
            <a:r>
              <a:rPr lang="nl-BE" sz="1800" dirty="0">
                <a:latin typeface="Avenir Roman"/>
              </a:rPr>
              <a:t> is </a:t>
            </a:r>
            <a:r>
              <a:rPr lang="nl-BE" sz="1800" dirty="0" err="1">
                <a:latin typeface="Avenir Roman"/>
              </a:rPr>
              <a:t>both</a:t>
            </a:r>
            <a:r>
              <a:rPr lang="nl-BE" sz="1800" dirty="0">
                <a:latin typeface="Avenir Roman"/>
              </a:rPr>
              <a:t> a </a:t>
            </a:r>
            <a:r>
              <a:rPr lang="nl-BE" sz="1800" dirty="0" err="1">
                <a:latin typeface="Avenir Roman"/>
              </a:rPr>
              <a:t>constraint</a:t>
            </a:r>
            <a:r>
              <a:rPr lang="nl-BE" sz="1800" dirty="0">
                <a:latin typeface="Avenir Roman"/>
              </a:rPr>
              <a:t> and facilitator of thinking.</a:t>
            </a:r>
          </a:p>
          <a:p>
            <a:pPr marL="180975" indent="-180975">
              <a:lnSpc>
                <a:spcPct val="90000"/>
              </a:lnSpc>
              <a:buFont typeface="Arial" panose="020B0604020202020204" pitchFamily="34" charset="0"/>
              <a:buChar char="•"/>
            </a:pPr>
            <a:r>
              <a:rPr lang="nl-BE" sz="1800" dirty="0">
                <a:latin typeface="Avenir Roman"/>
              </a:rPr>
              <a:t>placebo and </a:t>
            </a:r>
            <a:r>
              <a:rPr lang="nl-BE" sz="1800" dirty="0" err="1">
                <a:latin typeface="Avenir Roman"/>
              </a:rPr>
              <a:t>nocebo</a:t>
            </a:r>
            <a:r>
              <a:rPr lang="nl-BE" sz="1800" dirty="0">
                <a:latin typeface="Avenir Roman"/>
              </a:rPr>
              <a:t> effect as </a:t>
            </a:r>
            <a:r>
              <a:rPr lang="nl-BE" sz="1800" dirty="0" err="1">
                <a:latin typeface="Avenir Roman"/>
              </a:rPr>
              <a:t>products</a:t>
            </a:r>
            <a:r>
              <a:rPr lang="nl-BE" sz="1800" dirty="0">
                <a:latin typeface="Avenir Roman"/>
              </a:rPr>
              <a:t> of </a:t>
            </a:r>
            <a:r>
              <a:rPr lang="nl-BE" sz="1800" dirty="0" err="1">
                <a:latin typeface="Avenir Roman"/>
              </a:rPr>
              <a:t>self-fulfilling</a:t>
            </a:r>
            <a:r>
              <a:rPr lang="nl-BE" sz="1800" dirty="0">
                <a:latin typeface="Avenir Roman"/>
              </a:rPr>
              <a:t> </a:t>
            </a:r>
            <a:r>
              <a:rPr lang="nl-BE" sz="1800" dirty="0" err="1">
                <a:latin typeface="Avenir Roman"/>
              </a:rPr>
              <a:t>expectancies</a:t>
            </a:r>
            <a:r>
              <a:rPr lang="nl-BE" sz="1800" dirty="0">
                <a:latin typeface="Avenir Roman"/>
              </a:rPr>
              <a:t>.</a:t>
            </a:r>
          </a:p>
          <a:p>
            <a:pPr marL="180975" indent="-180975">
              <a:lnSpc>
                <a:spcPct val="90000"/>
              </a:lnSpc>
              <a:buFont typeface="Arial" panose="020B0604020202020204" pitchFamily="34" charset="0"/>
              <a:buChar char="•"/>
            </a:pPr>
            <a:r>
              <a:rPr lang="nl-BE" sz="1800" dirty="0" err="1">
                <a:latin typeface="Avenir Roman"/>
              </a:rPr>
              <a:t>such</a:t>
            </a:r>
            <a:r>
              <a:rPr lang="nl-BE" sz="1800" dirty="0">
                <a:latin typeface="Avenir Roman"/>
              </a:rPr>
              <a:t> </a:t>
            </a:r>
            <a:r>
              <a:rPr lang="nl-BE" sz="1800" dirty="0" err="1">
                <a:latin typeface="Avenir Roman"/>
              </a:rPr>
              <a:t>expectations</a:t>
            </a:r>
            <a:r>
              <a:rPr lang="nl-BE" sz="1800" dirty="0">
                <a:latin typeface="Avenir Roman"/>
              </a:rPr>
              <a:t> are </a:t>
            </a:r>
            <a:r>
              <a:rPr lang="nl-BE" sz="1800" dirty="0" err="1">
                <a:latin typeface="Avenir Roman"/>
              </a:rPr>
              <a:t>not</a:t>
            </a:r>
            <a:r>
              <a:rPr lang="nl-BE" sz="1800" dirty="0">
                <a:latin typeface="Avenir Roman"/>
              </a:rPr>
              <a:t> </a:t>
            </a:r>
            <a:r>
              <a:rPr lang="nl-BE" sz="1800" dirty="0" err="1">
                <a:latin typeface="Avenir Roman"/>
              </a:rPr>
              <a:t>only</a:t>
            </a:r>
            <a:r>
              <a:rPr lang="nl-BE" sz="1800" dirty="0">
                <a:latin typeface="Avenir Roman"/>
              </a:rPr>
              <a:t> ‘</a:t>
            </a:r>
            <a:r>
              <a:rPr lang="nl-BE" sz="1800" dirty="0" err="1">
                <a:latin typeface="Avenir Roman"/>
              </a:rPr>
              <a:t>socially</a:t>
            </a:r>
            <a:r>
              <a:rPr lang="nl-BE" sz="1800" dirty="0">
                <a:latin typeface="Avenir Roman"/>
              </a:rPr>
              <a:t> </a:t>
            </a:r>
            <a:r>
              <a:rPr lang="nl-BE" sz="1800" dirty="0" err="1">
                <a:latin typeface="Avenir Roman"/>
              </a:rPr>
              <a:t>tuned</a:t>
            </a:r>
            <a:r>
              <a:rPr lang="nl-BE" sz="1800" dirty="0">
                <a:latin typeface="Avenir Roman"/>
              </a:rPr>
              <a:t>’, but </a:t>
            </a:r>
            <a:r>
              <a:rPr lang="nl-BE" sz="1800" dirty="0" err="1">
                <a:latin typeface="Avenir Roman"/>
              </a:rPr>
              <a:t>some</a:t>
            </a:r>
            <a:r>
              <a:rPr lang="nl-BE" sz="1800" dirty="0">
                <a:latin typeface="Avenir Roman"/>
              </a:rPr>
              <a:t> </a:t>
            </a:r>
            <a:r>
              <a:rPr lang="nl-BE" sz="1800" dirty="0" err="1">
                <a:latin typeface="Avenir Roman"/>
              </a:rPr>
              <a:t>people</a:t>
            </a:r>
            <a:r>
              <a:rPr lang="nl-BE" sz="1800" dirty="0">
                <a:latin typeface="Avenir Roman"/>
              </a:rPr>
              <a:t> are </a:t>
            </a:r>
            <a:r>
              <a:rPr lang="nl-BE" sz="1800" dirty="0" err="1">
                <a:latin typeface="Avenir Roman"/>
              </a:rPr>
              <a:t>better</a:t>
            </a:r>
            <a:r>
              <a:rPr lang="nl-BE" sz="1800" dirty="0">
                <a:latin typeface="Avenir Roman"/>
              </a:rPr>
              <a:t> </a:t>
            </a:r>
            <a:r>
              <a:rPr lang="nl-BE" sz="1800" dirty="0" err="1">
                <a:latin typeface="Avenir Roman"/>
              </a:rPr>
              <a:t>able</a:t>
            </a:r>
            <a:r>
              <a:rPr lang="nl-BE" sz="1800" dirty="0">
                <a:latin typeface="Avenir Roman"/>
              </a:rPr>
              <a:t> </a:t>
            </a:r>
            <a:r>
              <a:rPr lang="nl-BE" sz="1800" dirty="0" err="1">
                <a:latin typeface="Avenir Roman"/>
              </a:rPr>
              <a:t>to</a:t>
            </a:r>
            <a:r>
              <a:rPr lang="nl-BE" sz="1800" dirty="0">
                <a:latin typeface="Avenir Roman"/>
              </a:rPr>
              <a:t> tune </a:t>
            </a:r>
            <a:r>
              <a:rPr lang="nl-BE" sz="1800" dirty="0" err="1">
                <a:latin typeface="Avenir Roman"/>
              </a:rPr>
              <a:t>our</a:t>
            </a:r>
            <a:r>
              <a:rPr lang="nl-BE" sz="1800" dirty="0">
                <a:latin typeface="Avenir Roman"/>
              </a:rPr>
              <a:t> </a:t>
            </a:r>
            <a:r>
              <a:rPr lang="nl-BE" sz="1800" dirty="0" err="1">
                <a:latin typeface="Avenir Roman"/>
              </a:rPr>
              <a:t>expectations</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others</a:t>
            </a:r>
            <a:r>
              <a:rPr lang="nl-BE" sz="1800" dirty="0">
                <a:latin typeface="Avenir Roman"/>
              </a:rPr>
              <a:t>, </a:t>
            </a:r>
            <a:r>
              <a:rPr lang="nl-BE" sz="1800" dirty="0" err="1">
                <a:latin typeface="Avenir Roman"/>
              </a:rPr>
              <a:t>dependent</a:t>
            </a:r>
            <a:r>
              <a:rPr lang="nl-BE" sz="1800" dirty="0">
                <a:latin typeface="Avenir Roman"/>
              </a:rPr>
              <a:t> </a:t>
            </a:r>
            <a:r>
              <a:rPr lang="nl-BE" sz="1800" dirty="0" err="1">
                <a:latin typeface="Avenir Roman"/>
              </a:rPr>
              <a:t>upon</a:t>
            </a:r>
            <a:r>
              <a:rPr lang="nl-BE" sz="1800" dirty="0">
                <a:latin typeface="Avenir Roman"/>
              </a:rPr>
              <a:t> </a:t>
            </a:r>
            <a:r>
              <a:rPr lang="nl-BE" sz="1800" dirty="0" err="1">
                <a:latin typeface="Avenir Roman"/>
              </a:rPr>
              <a:t>our</a:t>
            </a:r>
            <a:r>
              <a:rPr lang="nl-BE" sz="1800" dirty="0">
                <a:latin typeface="Avenir Roman"/>
              </a:rPr>
              <a:t> </a:t>
            </a:r>
            <a:r>
              <a:rPr lang="nl-BE" sz="1800" dirty="0" err="1">
                <a:latin typeface="Avenir Roman"/>
              </a:rPr>
              <a:t>identification</a:t>
            </a:r>
            <a:r>
              <a:rPr lang="nl-BE" sz="1800" dirty="0">
                <a:latin typeface="Avenir Roman"/>
              </a:rPr>
              <a:t> </a:t>
            </a:r>
            <a:r>
              <a:rPr lang="nl-BE" sz="1800" dirty="0" err="1">
                <a:latin typeface="Avenir Roman"/>
              </a:rPr>
              <a:t>with</a:t>
            </a:r>
            <a:r>
              <a:rPr lang="nl-BE" sz="1800" dirty="0">
                <a:latin typeface="Avenir Roman"/>
              </a:rPr>
              <a:t> </a:t>
            </a:r>
            <a:r>
              <a:rPr lang="nl-BE" sz="1800" dirty="0" err="1">
                <a:latin typeface="Avenir Roman"/>
              </a:rPr>
              <a:t>the</a:t>
            </a:r>
            <a:r>
              <a:rPr lang="nl-BE" sz="1800" dirty="0">
                <a:latin typeface="Avenir Roman"/>
              </a:rPr>
              <a:t> source. </a:t>
            </a:r>
          </a:p>
          <a:p>
            <a:pPr marL="180975" indent="-180975">
              <a:lnSpc>
                <a:spcPct val="90000"/>
              </a:lnSpc>
              <a:buFont typeface="Arial" panose="020B0604020202020204" pitchFamily="34" charset="0"/>
              <a:buChar char="•"/>
            </a:pPr>
            <a:endParaRPr lang="nl-BE" dirty="0">
              <a:latin typeface="Avenir Roman"/>
            </a:endParaRPr>
          </a:p>
          <a:p>
            <a:pPr marL="342900" indent="-342900">
              <a:lnSpc>
                <a:spcPct val="90000"/>
              </a:lnSpc>
              <a:buFont typeface="Arial" panose="020B0604020202020204" pitchFamily="34" charset="0"/>
              <a:buChar char="•"/>
            </a:pPr>
            <a:endParaRPr lang="nl-BE" dirty="0">
              <a:latin typeface="Avenir Roman"/>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to the link between cognition and performance</a:t>
            </a:r>
            <a:br>
              <a:rPr lang="en-US" sz="3200" b="0" dirty="0">
                <a:solidFill>
                  <a:srgbClr val="22568B"/>
                </a:solidFill>
                <a:latin typeface="Avenir Roman" panose="02000503020000020003" pitchFamily="2" charset="0"/>
              </a:rPr>
            </a:br>
            <a:endParaRPr lang="en-US" sz="3200"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25769" y="1623374"/>
            <a:ext cx="7171592" cy="1138577"/>
          </a:xfrm>
          <a:prstGeom prst="rect">
            <a:avLst/>
          </a:prstGeom>
        </p:spPr>
        <p:txBody>
          <a:bodyPr vert="horz" lIns="91440" tIns="45720" rIns="91440" bIns="45720" rtlCol="0">
            <a:no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lnSpc>
                <a:spcPct val="100000"/>
              </a:lnSpc>
              <a:spcAft>
                <a:spcPts val="0"/>
              </a:spcAft>
            </a:pPr>
            <a:r>
              <a:rPr lang="en-US" sz="2000" dirty="0">
                <a:solidFill>
                  <a:srgbClr val="4094D1"/>
                </a:solidFill>
                <a:latin typeface="Avenir Roman" panose="02000503020000020003" pitchFamily="2" charset="0"/>
              </a:rPr>
              <a:t>Sport-related cognitions are not random or idiosyncratic but are shaped by social identity –based social influence</a:t>
            </a:r>
          </a:p>
        </p:txBody>
      </p:sp>
      <p:sp>
        <p:nvSpPr>
          <p:cNvPr id="2" name="Rounded Rectangle 1">
            <a:extLst>
              <a:ext uri="{FF2B5EF4-FFF2-40B4-BE49-F238E27FC236}">
                <a16:creationId xmlns:a16="http://schemas.microsoft.com/office/drawing/2014/main" id="{46EB3ACC-4467-CB45-B868-05F3C30EDD8D}"/>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1</a:t>
            </a:r>
          </a:p>
        </p:txBody>
      </p:sp>
    </p:spTree>
    <p:extLst>
      <p:ext uri="{BB962C8B-B14F-4D97-AF65-F5344CB8AC3E}">
        <p14:creationId xmlns:p14="http://schemas.microsoft.com/office/powerpoint/2010/main" val="218618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8</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517637" y="2914141"/>
            <a:ext cx="8187856" cy="2115059"/>
          </a:xfrm>
        </p:spPr>
        <p:txBody>
          <a:bodyPr>
            <a:normAutofit/>
          </a:bodyPr>
          <a:lstStyle/>
          <a:p>
            <a:pPr marL="180975" indent="-180975">
              <a:lnSpc>
                <a:spcPct val="90000"/>
              </a:lnSpc>
              <a:buFont typeface="Arial" panose="020B0604020202020204" pitchFamily="34" charset="0"/>
              <a:buChar char="•"/>
            </a:pPr>
            <a:r>
              <a:rPr lang="nl-BE" sz="1800" dirty="0">
                <a:latin typeface="Avenir Roman"/>
              </a:rPr>
              <a:t>shared </a:t>
            </a:r>
            <a:r>
              <a:rPr lang="nl-BE" sz="1800" dirty="0" err="1">
                <a:latin typeface="Avenir Roman"/>
              </a:rPr>
              <a:t>identity</a:t>
            </a:r>
            <a:r>
              <a:rPr lang="nl-BE" sz="1800" dirty="0">
                <a:latin typeface="Avenir Roman"/>
              </a:rPr>
              <a:t> </a:t>
            </a:r>
            <a:r>
              <a:rPr lang="nl-BE" sz="1800" dirty="0" err="1">
                <a:latin typeface="Avenir Roman"/>
              </a:rPr>
              <a:t>provides</a:t>
            </a:r>
            <a:r>
              <a:rPr lang="nl-BE" sz="1800" dirty="0">
                <a:latin typeface="Avenir Roman"/>
              </a:rPr>
              <a:t> a platform </a:t>
            </a:r>
            <a:r>
              <a:rPr lang="nl-BE" sz="1800" dirty="0" err="1">
                <a:latin typeface="Avenir Roman"/>
              </a:rPr>
              <a:t>for</a:t>
            </a:r>
            <a:r>
              <a:rPr lang="nl-BE" sz="1800" dirty="0">
                <a:latin typeface="Avenir Roman"/>
              </a:rPr>
              <a:t> </a:t>
            </a:r>
            <a:r>
              <a:rPr lang="nl-BE" sz="1800" dirty="0" err="1">
                <a:latin typeface="Avenir Roman"/>
              </a:rPr>
              <a:t>the</a:t>
            </a:r>
            <a:r>
              <a:rPr lang="nl-BE" sz="1800" dirty="0">
                <a:latin typeface="Avenir Roman"/>
              </a:rPr>
              <a:t> </a:t>
            </a:r>
            <a:r>
              <a:rPr lang="nl-BE" sz="1800" dirty="0" err="1">
                <a:latin typeface="Avenir Roman"/>
              </a:rPr>
              <a:t>interpretation</a:t>
            </a:r>
            <a:r>
              <a:rPr lang="nl-BE" sz="1800" dirty="0">
                <a:latin typeface="Avenir Roman"/>
              </a:rPr>
              <a:t> of feedback in </a:t>
            </a:r>
            <a:r>
              <a:rPr lang="nl-BE" sz="1800" dirty="0" err="1">
                <a:latin typeface="Avenir Roman"/>
              </a:rPr>
              <a:t>ways</a:t>
            </a:r>
            <a:r>
              <a:rPr lang="nl-BE" sz="1800" dirty="0">
                <a:latin typeface="Avenir Roman"/>
              </a:rPr>
              <a:t> </a:t>
            </a:r>
            <a:r>
              <a:rPr lang="nl-BE" sz="1800" dirty="0" err="1">
                <a:latin typeface="Avenir Roman"/>
              </a:rPr>
              <a:t>that</a:t>
            </a:r>
            <a:r>
              <a:rPr lang="nl-BE" sz="1800" dirty="0">
                <a:latin typeface="Avenir Roman"/>
              </a:rPr>
              <a:t> feed </a:t>
            </a:r>
            <a:r>
              <a:rPr lang="nl-BE" sz="1800" dirty="0" err="1">
                <a:latin typeface="Avenir Roman"/>
              </a:rPr>
              <a:t>directly</a:t>
            </a:r>
            <a:r>
              <a:rPr lang="nl-BE" sz="1800" dirty="0">
                <a:latin typeface="Avenir Roman"/>
              </a:rPr>
              <a:t> </a:t>
            </a:r>
            <a:r>
              <a:rPr lang="nl-BE" sz="1800" dirty="0" err="1">
                <a:latin typeface="Avenir Roman"/>
              </a:rPr>
              <a:t>into</a:t>
            </a:r>
            <a:r>
              <a:rPr lang="nl-BE" sz="1800" dirty="0">
                <a:latin typeface="Avenir Roman"/>
              </a:rPr>
              <a:t> performance.</a:t>
            </a:r>
          </a:p>
          <a:p>
            <a:pPr marL="180975" indent="-180975">
              <a:lnSpc>
                <a:spcPct val="90000"/>
              </a:lnSpc>
              <a:buFont typeface="Arial" panose="020B0604020202020204" pitchFamily="34" charset="0"/>
              <a:buChar char="•"/>
            </a:pPr>
            <a:r>
              <a:rPr lang="nl-BE" sz="1800" dirty="0" err="1">
                <a:latin typeface="Avenir Roman"/>
              </a:rPr>
              <a:t>for</a:t>
            </a:r>
            <a:r>
              <a:rPr lang="nl-BE" sz="1800" dirty="0">
                <a:latin typeface="Avenir Roman"/>
              </a:rPr>
              <a:t> </a:t>
            </a:r>
            <a:r>
              <a:rPr lang="nl-BE" sz="1800" dirty="0" err="1">
                <a:latin typeface="Avenir Roman"/>
              </a:rPr>
              <a:t>example</a:t>
            </a:r>
            <a:r>
              <a:rPr lang="nl-BE" sz="1800" dirty="0">
                <a:latin typeface="Avenir Roman"/>
              </a:rPr>
              <a:t>, </a:t>
            </a:r>
            <a:r>
              <a:rPr lang="nl-BE" sz="1800" dirty="0" err="1">
                <a:latin typeface="Avenir Roman"/>
              </a:rPr>
              <a:t>discouraging</a:t>
            </a:r>
            <a:r>
              <a:rPr lang="nl-BE" sz="1800" dirty="0">
                <a:latin typeface="Avenir Roman"/>
              </a:rPr>
              <a:t> feedback </a:t>
            </a:r>
            <a:r>
              <a:rPr lang="nl-BE" sz="1800" dirty="0" err="1">
                <a:latin typeface="Avenir Roman"/>
              </a:rPr>
              <a:t>impairs</a:t>
            </a:r>
            <a:r>
              <a:rPr lang="nl-BE" sz="1800" dirty="0">
                <a:latin typeface="Avenir Roman"/>
              </a:rPr>
              <a:t> </a:t>
            </a:r>
            <a:r>
              <a:rPr lang="nl-BE" sz="1800" dirty="0" err="1">
                <a:latin typeface="Avenir Roman"/>
              </a:rPr>
              <a:t>subsequent</a:t>
            </a:r>
            <a:r>
              <a:rPr lang="nl-BE" sz="1800" dirty="0">
                <a:latin typeface="Avenir Roman"/>
              </a:rPr>
              <a:t> performance and </a:t>
            </a:r>
            <a:r>
              <a:rPr lang="nl-BE" sz="1800" dirty="0" err="1">
                <a:latin typeface="Avenir Roman"/>
              </a:rPr>
              <a:t>enouraging</a:t>
            </a:r>
            <a:r>
              <a:rPr lang="nl-BE" sz="1800" dirty="0">
                <a:latin typeface="Avenir Roman"/>
              </a:rPr>
              <a:t> feedback </a:t>
            </a:r>
            <a:r>
              <a:rPr lang="nl-BE" sz="1800" dirty="0" err="1">
                <a:latin typeface="Avenir Roman"/>
              </a:rPr>
              <a:t>improves</a:t>
            </a:r>
            <a:r>
              <a:rPr lang="nl-BE" sz="1800" dirty="0">
                <a:latin typeface="Avenir Roman"/>
              </a:rPr>
              <a:t> </a:t>
            </a:r>
            <a:r>
              <a:rPr lang="nl-BE" sz="1800" dirty="0" err="1">
                <a:latin typeface="Avenir Roman"/>
              </a:rPr>
              <a:t>it</a:t>
            </a:r>
            <a:r>
              <a:rPr lang="nl-BE" sz="1800" dirty="0">
                <a:latin typeface="Avenir Roman"/>
              </a:rPr>
              <a:t>, but </a:t>
            </a:r>
            <a:r>
              <a:rPr lang="nl-BE" sz="1800" dirty="0" err="1">
                <a:latin typeface="Avenir Roman"/>
              </a:rPr>
              <a:t>only</a:t>
            </a:r>
            <a:r>
              <a:rPr lang="nl-BE" sz="1800" dirty="0">
                <a:latin typeface="Avenir Roman"/>
              </a:rPr>
              <a:t> </a:t>
            </a:r>
            <a:r>
              <a:rPr lang="nl-BE" sz="1800" dirty="0" err="1">
                <a:latin typeface="Avenir Roman"/>
              </a:rPr>
              <a:t>when</a:t>
            </a:r>
            <a:r>
              <a:rPr lang="nl-BE" sz="1800" dirty="0">
                <a:latin typeface="Avenir Roman"/>
              </a:rPr>
              <a:t> </a:t>
            </a:r>
            <a:r>
              <a:rPr lang="nl-BE" sz="1800" dirty="0" err="1">
                <a:latin typeface="Avenir Roman"/>
              </a:rPr>
              <a:t>that</a:t>
            </a:r>
            <a:r>
              <a:rPr lang="nl-BE" sz="1800" dirty="0">
                <a:latin typeface="Avenir Roman"/>
              </a:rPr>
              <a:t> feedback </a:t>
            </a:r>
            <a:r>
              <a:rPr lang="nl-BE" sz="1800" dirty="0" err="1">
                <a:latin typeface="Avenir Roman"/>
              </a:rPr>
              <a:t>comes</a:t>
            </a:r>
            <a:r>
              <a:rPr lang="nl-BE" sz="1800" dirty="0">
                <a:latin typeface="Avenir Roman"/>
              </a:rPr>
              <a:t> </a:t>
            </a:r>
            <a:r>
              <a:rPr lang="nl-BE" sz="1800" dirty="0" err="1">
                <a:latin typeface="Avenir Roman"/>
              </a:rPr>
              <a:t>from</a:t>
            </a:r>
            <a:r>
              <a:rPr lang="nl-BE" sz="1800" dirty="0">
                <a:latin typeface="Avenir Roman"/>
              </a:rPr>
              <a:t> </a:t>
            </a:r>
            <a:r>
              <a:rPr lang="nl-BE" sz="1800" dirty="0" err="1">
                <a:latin typeface="Avenir Roman"/>
              </a:rPr>
              <a:t>ingroup</a:t>
            </a:r>
            <a:r>
              <a:rPr lang="nl-BE" sz="1800" dirty="0">
                <a:latin typeface="Avenir Roman"/>
              </a:rPr>
              <a:t> source </a:t>
            </a:r>
            <a:r>
              <a:rPr lang="nl-BE" sz="1800" dirty="0">
                <a:solidFill>
                  <a:schemeClr val="bg1">
                    <a:lumMod val="50000"/>
                  </a:schemeClr>
                </a:solidFill>
                <a:latin typeface="Avenir Roman"/>
              </a:rPr>
              <a:t>(Reese et al., 2013).</a:t>
            </a:r>
          </a:p>
          <a:p>
            <a:pPr marL="180975" indent="-180975">
              <a:lnSpc>
                <a:spcPct val="90000"/>
              </a:lnSpc>
              <a:buFont typeface="Arial" panose="020B0604020202020204" pitchFamily="34" charset="0"/>
              <a:buChar char="•"/>
            </a:pPr>
            <a:r>
              <a:rPr lang="nl-BE" sz="1800" dirty="0">
                <a:solidFill>
                  <a:schemeClr val="tx1"/>
                </a:solidFill>
                <a:latin typeface="Avenir Roman"/>
              </a:rPr>
              <a:t>feedback has most impact on </a:t>
            </a:r>
            <a:r>
              <a:rPr lang="nl-BE" sz="1800" dirty="0" err="1">
                <a:solidFill>
                  <a:schemeClr val="tx1"/>
                </a:solidFill>
                <a:latin typeface="Avenir Roman"/>
              </a:rPr>
              <a:t>athletes</a:t>
            </a:r>
            <a:r>
              <a:rPr lang="nl-BE" sz="1800" dirty="0">
                <a:solidFill>
                  <a:schemeClr val="tx1"/>
                </a:solidFill>
                <a:latin typeface="Avenir Roman"/>
              </a:rPr>
              <a:t> </a:t>
            </a:r>
            <a:r>
              <a:rPr lang="nl-BE" sz="1800" dirty="0" err="1">
                <a:solidFill>
                  <a:schemeClr val="tx1"/>
                </a:solidFill>
                <a:latin typeface="Avenir Roman"/>
              </a:rPr>
              <a:t>for</a:t>
            </a:r>
            <a:r>
              <a:rPr lang="nl-BE" sz="1800" dirty="0">
                <a:solidFill>
                  <a:schemeClr val="tx1"/>
                </a:solidFill>
                <a:latin typeface="Avenir Roman"/>
              </a:rPr>
              <a:t> </a:t>
            </a:r>
            <a:r>
              <a:rPr lang="nl-BE" sz="1800" dirty="0" err="1">
                <a:solidFill>
                  <a:schemeClr val="tx1"/>
                </a:solidFill>
                <a:latin typeface="Avenir Roman"/>
              </a:rPr>
              <a:t>which</a:t>
            </a:r>
            <a:r>
              <a:rPr lang="nl-BE" sz="1800" dirty="0">
                <a:solidFill>
                  <a:schemeClr val="tx1"/>
                </a:solidFill>
                <a:latin typeface="Avenir Roman"/>
              </a:rPr>
              <a:t> </a:t>
            </a:r>
            <a:r>
              <a:rPr lang="nl-BE" sz="1800" dirty="0" err="1">
                <a:solidFill>
                  <a:schemeClr val="tx1"/>
                </a:solidFill>
                <a:latin typeface="Avenir Roman"/>
              </a:rPr>
              <a:t>it</a:t>
            </a:r>
            <a:r>
              <a:rPr lang="nl-BE" sz="1800" dirty="0">
                <a:solidFill>
                  <a:schemeClr val="tx1"/>
                </a:solidFill>
                <a:latin typeface="Avenir Roman"/>
              </a:rPr>
              <a:t> is fitting, in </a:t>
            </a:r>
            <a:r>
              <a:rPr lang="nl-BE" sz="1800" dirty="0" err="1">
                <a:solidFill>
                  <a:schemeClr val="tx1"/>
                </a:solidFill>
                <a:latin typeface="Avenir Roman"/>
              </a:rPr>
              <a:t>ways</a:t>
            </a:r>
            <a:r>
              <a:rPr lang="nl-BE" sz="1800" dirty="0">
                <a:solidFill>
                  <a:schemeClr val="tx1"/>
                </a:solidFill>
                <a:latin typeface="Avenir Roman"/>
              </a:rPr>
              <a:t> </a:t>
            </a:r>
            <a:r>
              <a:rPr lang="nl-BE" sz="1800" dirty="0" err="1">
                <a:solidFill>
                  <a:schemeClr val="tx1"/>
                </a:solidFill>
                <a:latin typeface="Avenir Roman"/>
              </a:rPr>
              <a:t>suggested</a:t>
            </a:r>
            <a:r>
              <a:rPr lang="nl-BE" sz="1800" dirty="0">
                <a:solidFill>
                  <a:schemeClr val="tx1"/>
                </a:solidFill>
                <a:latin typeface="Avenir Roman"/>
              </a:rPr>
              <a:t> </a:t>
            </a:r>
            <a:r>
              <a:rPr lang="nl-BE" sz="1800" dirty="0" err="1">
                <a:solidFill>
                  <a:schemeClr val="tx1"/>
                </a:solidFill>
                <a:latin typeface="Avenir Roman"/>
              </a:rPr>
              <a:t>by</a:t>
            </a:r>
            <a:r>
              <a:rPr lang="nl-BE" sz="1800" dirty="0">
                <a:solidFill>
                  <a:schemeClr val="tx1"/>
                </a:solidFill>
                <a:latin typeface="Avenir Roman"/>
              </a:rPr>
              <a:t> </a:t>
            </a:r>
            <a:r>
              <a:rPr lang="nl-BE" sz="1800" dirty="0" err="1">
                <a:solidFill>
                  <a:schemeClr val="tx1"/>
                </a:solidFill>
                <a:latin typeface="Avenir Roman"/>
              </a:rPr>
              <a:t>self-categorization</a:t>
            </a:r>
            <a:r>
              <a:rPr lang="nl-BE" sz="1800" dirty="0">
                <a:solidFill>
                  <a:schemeClr val="tx1"/>
                </a:solidFill>
                <a:latin typeface="Avenir Roman"/>
              </a:rPr>
              <a:t> </a:t>
            </a:r>
            <a:r>
              <a:rPr lang="nl-BE" sz="1800" dirty="0" err="1">
                <a:solidFill>
                  <a:schemeClr val="tx1"/>
                </a:solidFill>
                <a:latin typeface="Avenir Roman"/>
              </a:rPr>
              <a:t>theory</a:t>
            </a:r>
            <a:r>
              <a:rPr lang="nl-BE" sz="1800" dirty="0">
                <a:solidFill>
                  <a:schemeClr val="tx1"/>
                </a:solidFill>
                <a:latin typeface="Avenir Roman"/>
              </a:rPr>
              <a:t> </a:t>
            </a:r>
            <a:r>
              <a:rPr lang="nl-BE" sz="1800" dirty="0">
                <a:solidFill>
                  <a:schemeClr val="bg1">
                    <a:lumMod val="50000"/>
                  </a:schemeClr>
                </a:solidFill>
                <a:latin typeface="Avenir Roman"/>
              </a:rPr>
              <a:t>(</a:t>
            </a:r>
            <a:r>
              <a:rPr lang="nl-BE" sz="1800" dirty="0" err="1">
                <a:solidFill>
                  <a:schemeClr val="bg1">
                    <a:lumMod val="50000"/>
                  </a:schemeClr>
                </a:solidFill>
                <a:latin typeface="Avenir Roman"/>
              </a:rPr>
              <a:t>Sankaran</a:t>
            </a:r>
            <a:r>
              <a:rPr lang="nl-BE" sz="1800" dirty="0">
                <a:solidFill>
                  <a:schemeClr val="bg1">
                    <a:lumMod val="50000"/>
                  </a:schemeClr>
                </a:solidFill>
                <a:latin typeface="Avenir Roman"/>
              </a:rPr>
              <a:t>, 2012).</a:t>
            </a:r>
            <a:endParaRPr lang="nl-BE" sz="1800" dirty="0">
              <a:solidFill>
                <a:schemeClr val="tx1"/>
              </a:solidFill>
              <a:latin typeface="Avenir Roman"/>
            </a:endParaRPr>
          </a:p>
          <a:p>
            <a:pPr marL="342900" indent="-342900">
              <a:lnSpc>
                <a:spcPct val="90000"/>
              </a:lnSpc>
              <a:buFont typeface="Arial" panose="020B0604020202020204" pitchFamily="34" charset="0"/>
              <a:buChar char="•"/>
            </a:pPr>
            <a:endParaRPr lang="nl-BE" dirty="0">
              <a:latin typeface="Avenir Roman"/>
            </a:endParaRPr>
          </a:p>
          <a:p>
            <a:pPr marL="342900" indent="-342900">
              <a:lnSpc>
                <a:spcPct val="90000"/>
              </a:lnSpc>
              <a:buFont typeface="Arial" panose="020B0604020202020204" pitchFamily="34" charset="0"/>
              <a:buChar char="•"/>
            </a:pPr>
            <a:endParaRPr lang="nl-BE" dirty="0">
              <a:latin typeface="Avenir Roman"/>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to the link between cognition and performance</a:t>
            </a:r>
            <a:br>
              <a:rPr lang="en-US" sz="3200" b="0" dirty="0">
                <a:solidFill>
                  <a:srgbClr val="22568B"/>
                </a:solidFill>
                <a:latin typeface="Avenir Roman" panose="02000503020000020003" pitchFamily="2" charset="0"/>
              </a:rPr>
            </a:br>
            <a:endParaRPr lang="en-US" sz="3200"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25769" y="1623374"/>
            <a:ext cx="7171592" cy="1138577"/>
          </a:xfrm>
          <a:prstGeom prst="rect">
            <a:avLst/>
          </a:prstGeom>
        </p:spPr>
        <p:txBody>
          <a:bodyPr vert="horz" lIns="91440" tIns="45720" rIns="91440" bIns="45720" rtlCol="0">
            <a:no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lnSpc>
                <a:spcPct val="100000"/>
              </a:lnSpc>
              <a:spcAft>
                <a:spcPts val="0"/>
              </a:spcAft>
            </a:pPr>
            <a:r>
              <a:rPr lang="en-US" sz="2000" dirty="0">
                <a:solidFill>
                  <a:srgbClr val="4094D1"/>
                </a:solidFill>
                <a:latin typeface="Avenir Roman" panose="02000503020000020003" pitchFamily="2" charset="0"/>
              </a:rPr>
              <a:t>The construal of performance-related feedback is shaped by social identity</a:t>
            </a:r>
          </a:p>
        </p:txBody>
      </p:sp>
      <p:sp>
        <p:nvSpPr>
          <p:cNvPr id="2" name="Rounded Rectangle 1">
            <a:extLst>
              <a:ext uri="{FF2B5EF4-FFF2-40B4-BE49-F238E27FC236}">
                <a16:creationId xmlns:a16="http://schemas.microsoft.com/office/drawing/2014/main" id="{46EB3ACC-4467-CB45-B868-05F3C30EDD8D}"/>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2</a:t>
            </a:r>
          </a:p>
        </p:txBody>
      </p:sp>
    </p:spTree>
    <p:extLst>
      <p:ext uri="{BB962C8B-B14F-4D97-AF65-F5344CB8AC3E}">
        <p14:creationId xmlns:p14="http://schemas.microsoft.com/office/powerpoint/2010/main" val="512315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9</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31283" y="2954683"/>
            <a:ext cx="8187856" cy="2115059"/>
          </a:xfrm>
        </p:spPr>
        <p:txBody>
          <a:bodyPr>
            <a:normAutofit/>
          </a:bodyPr>
          <a:lstStyle/>
          <a:p>
            <a:pPr marL="180975" indent="-180975">
              <a:lnSpc>
                <a:spcPct val="90000"/>
              </a:lnSpc>
              <a:buFont typeface="Arial" panose="020B0604020202020204" pitchFamily="34" charset="0"/>
              <a:buChar char="•"/>
            </a:pPr>
            <a:endParaRPr lang="nl-BE" sz="1800" dirty="0">
              <a:solidFill>
                <a:schemeClr val="bg1">
                  <a:lumMod val="50000"/>
                </a:schemeClr>
              </a:solidFill>
              <a:latin typeface="Avenir Roman"/>
            </a:endParaRPr>
          </a:p>
          <a:p>
            <a:pPr marL="342900" indent="-342900">
              <a:lnSpc>
                <a:spcPct val="90000"/>
              </a:lnSpc>
              <a:buFont typeface="Arial" panose="020B0604020202020204" pitchFamily="34" charset="0"/>
              <a:buChar char="•"/>
            </a:pPr>
            <a:endParaRPr lang="nl-BE" dirty="0">
              <a:latin typeface="Avenir Roman"/>
            </a:endParaRPr>
          </a:p>
          <a:p>
            <a:pPr marL="342900" indent="-342900">
              <a:lnSpc>
                <a:spcPct val="90000"/>
              </a:lnSpc>
              <a:buFont typeface="Arial" panose="020B0604020202020204" pitchFamily="34" charset="0"/>
              <a:buChar char="•"/>
            </a:pPr>
            <a:endParaRPr lang="nl-BE" dirty="0">
              <a:latin typeface="Avenir Roman"/>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to the link between cognition and performance</a:t>
            </a:r>
            <a:br>
              <a:rPr lang="en-US" sz="3200" b="0" dirty="0">
                <a:solidFill>
                  <a:srgbClr val="22568B"/>
                </a:solidFill>
                <a:latin typeface="Avenir Roman" panose="02000503020000020003" pitchFamily="2" charset="0"/>
              </a:rPr>
            </a:br>
            <a:endParaRPr lang="en-US" sz="3200"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25769" y="1623374"/>
            <a:ext cx="7171592" cy="1138577"/>
          </a:xfrm>
          <a:prstGeom prst="rect">
            <a:avLst/>
          </a:prstGeom>
        </p:spPr>
        <p:txBody>
          <a:bodyPr vert="horz" lIns="91440" tIns="45720" rIns="91440" bIns="45720" rtlCol="0">
            <a:no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lnSpc>
                <a:spcPct val="100000"/>
              </a:lnSpc>
              <a:spcAft>
                <a:spcPts val="0"/>
              </a:spcAft>
            </a:pPr>
            <a:r>
              <a:rPr lang="en-US" sz="2000" dirty="0">
                <a:solidFill>
                  <a:srgbClr val="4094D1"/>
                </a:solidFill>
                <a:latin typeface="Avenir Roman" panose="02000503020000020003" pitchFamily="2" charset="0"/>
              </a:rPr>
              <a:t>Shared identity is generally a psychological asset rather than a liability for athletes and can be mobilized as a source of cognitive strength</a:t>
            </a:r>
          </a:p>
        </p:txBody>
      </p:sp>
      <p:sp>
        <p:nvSpPr>
          <p:cNvPr id="2" name="Rounded Rectangle 1">
            <a:extLst>
              <a:ext uri="{FF2B5EF4-FFF2-40B4-BE49-F238E27FC236}">
                <a16:creationId xmlns:a16="http://schemas.microsoft.com/office/drawing/2014/main" id="{46EB3ACC-4467-CB45-B868-05F3C30EDD8D}"/>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3</a:t>
            </a:r>
          </a:p>
        </p:txBody>
      </p:sp>
      <p:sp>
        <p:nvSpPr>
          <p:cNvPr id="8" name="Content Placeholder 2">
            <a:extLst>
              <a:ext uri="{FF2B5EF4-FFF2-40B4-BE49-F238E27FC236}">
                <a16:creationId xmlns:a16="http://schemas.microsoft.com/office/drawing/2014/main" id="{16853ED1-B94B-44B8-AB0E-2DCF26D35E70}"/>
              </a:ext>
            </a:extLst>
          </p:cNvPr>
          <p:cNvSpPr txBox="1">
            <a:spLocks/>
          </p:cNvSpPr>
          <p:nvPr/>
        </p:nvSpPr>
        <p:spPr>
          <a:xfrm>
            <a:off x="517637" y="2914141"/>
            <a:ext cx="8187856" cy="2115059"/>
          </a:xfrm>
          <a:prstGeom prst="rect">
            <a:avLst/>
          </a:prstGeom>
        </p:spPr>
        <p:txBody>
          <a:bodyPr vert="horz" lIns="91440" tIns="45720" rIns="91440" bIns="45720" rtlCol="0">
            <a:normAutofit lnSpcReduction="10000"/>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180975" indent="-180975" fontAlgn="auto">
              <a:lnSpc>
                <a:spcPct val="90000"/>
              </a:lnSpc>
              <a:spcAft>
                <a:spcPts val="0"/>
              </a:spcAft>
              <a:buFont typeface="Arial" pitchFamily="34" charset="0"/>
              <a:buChar char="•"/>
            </a:pPr>
            <a:r>
              <a:rPr lang="nl-BE" sz="1800" dirty="0">
                <a:latin typeface="Avenir Roman"/>
              </a:rPr>
              <a:t>stereotype </a:t>
            </a:r>
            <a:r>
              <a:rPr lang="nl-BE" sz="1800" dirty="0" err="1">
                <a:latin typeface="Avenir Roman"/>
              </a:rPr>
              <a:t>threat</a:t>
            </a:r>
            <a:r>
              <a:rPr lang="nl-BE" sz="1800" dirty="0">
                <a:latin typeface="Avenir Roman"/>
              </a:rPr>
              <a:t> </a:t>
            </a:r>
            <a:r>
              <a:rPr lang="nl-BE" sz="1800" dirty="0" err="1">
                <a:latin typeface="Avenir Roman"/>
              </a:rPr>
              <a:t>should</a:t>
            </a:r>
            <a:r>
              <a:rPr lang="nl-BE" sz="1800" dirty="0">
                <a:latin typeface="Avenir Roman"/>
              </a:rPr>
              <a:t> </a:t>
            </a:r>
            <a:r>
              <a:rPr lang="nl-BE" sz="1800" dirty="0" err="1">
                <a:latin typeface="Avenir Roman"/>
              </a:rPr>
              <a:t>be</a:t>
            </a:r>
            <a:r>
              <a:rPr lang="nl-BE" sz="1800" dirty="0">
                <a:latin typeface="Avenir Roman"/>
              </a:rPr>
              <a:t> </a:t>
            </a:r>
            <a:r>
              <a:rPr lang="nl-BE" sz="1800" dirty="0" err="1">
                <a:latin typeface="Avenir Roman"/>
              </a:rPr>
              <a:t>reconstrued</a:t>
            </a:r>
            <a:r>
              <a:rPr lang="nl-BE" sz="1800" dirty="0">
                <a:latin typeface="Avenir Roman"/>
              </a:rPr>
              <a:t> (and </a:t>
            </a:r>
            <a:r>
              <a:rPr lang="nl-BE" sz="1800" dirty="0" err="1">
                <a:latin typeface="Avenir Roman"/>
              </a:rPr>
              <a:t>relabeled</a:t>
            </a:r>
            <a:r>
              <a:rPr lang="nl-BE" sz="1800" dirty="0">
                <a:latin typeface="Avenir Roman"/>
              </a:rPr>
              <a:t>) as </a:t>
            </a:r>
            <a:r>
              <a:rPr lang="nl-BE" sz="1800" dirty="0" err="1">
                <a:latin typeface="Avenir Roman"/>
              </a:rPr>
              <a:t>social</a:t>
            </a:r>
            <a:r>
              <a:rPr lang="nl-BE" sz="1800" dirty="0">
                <a:latin typeface="Avenir Roman"/>
              </a:rPr>
              <a:t> </a:t>
            </a:r>
            <a:r>
              <a:rPr lang="nl-BE" sz="1800" dirty="0" err="1">
                <a:latin typeface="Avenir Roman"/>
              </a:rPr>
              <a:t>identity</a:t>
            </a:r>
            <a:r>
              <a:rPr lang="nl-BE" sz="1800" dirty="0">
                <a:latin typeface="Avenir Roman"/>
              </a:rPr>
              <a:t> </a:t>
            </a:r>
            <a:r>
              <a:rPr lang="nl-BE" sz="1800" dirty="0" err="1">
                <a:latin typeface="Avenir Roman"/>
              </a:rPr>
              <a:t>threat</a:t>
            </a:r>
            <a:r>
              <a:rPr lang="nl-BE" sz="1800" dirty="0">
                <a:latin typeface="Avenir Roman"/>
              </a:rPr>
              <a:t>.</a:t>
            </a:r>
          </a:p>
          <a:p>
            <a:pPr marL="180975" indent="-180975" fontAlgn="auto">
              <a:lnSpc>
                <a:spcPct val="90000"/>
              </a:lnSpc>
              <a:spcAft>
                <a:spcPts val="0"/>
              </a:spcAft>
              <a:buFont typeface="Arial" pitchFamily="34" charset="0"/>
              <a:buChar char="•"/>
            </a:pPr>
            <a:r>
              <a:rPr lang="nl-BE" sz="1800" dirty="0" err="1">
                <a:solidFill>
                  <a:schemeClr val="tx1"/>
                </a:solidFill>
                <a:latin typeface="Avenir Roman"/>
              </a:rPr>
              <a:t>under</a:t>
            </a:r>
            <a:r>
              <a:rPr lang="nl-BE" sz="1800" dirty="0">
                <a:solidFill>
                  <a:schemeClr val="tx1"/>
                </a:solidFill>
                <a:latin typeface="Avenir Roman"/>
              </a:rPr>
              <a:t> </a:t>
            </a:r>
            <a:r>
              <a:rPr lang="nl-BE" sz="1800" dirty="0" err="1">
                <a:solidFill>
                  <a:schemeClr val="tx1"/>
                </a:solidFill>
                <a:latin typeface="Avenir Roman"/>
              </a:rPr>
              <a:t>which</a:t>
            </a:r>
            <a:r>
              <a:rPr lang="nl-BE" sz="1800" dirty="0">
                <a:solidFill>
                  <a:schemeClr val="tx1"/>
                </a:solidFill>
                <a:latin typeface="Avenir Roman"/>
              </a:rPr>
              <a:t> </a:t>
            </a:r>
            <a:r>
              <a:rPr lang="nl-BE" sz="1800" dirty="0" err="1">
                <a:solidFill>
                  <a:schemeClr val="tx1"/>
                </a:solidFill>
                <a:latin typeface="Avenir Roman"/>
              </a:rPr>
              <a:t>conditions</a:t>
            </a:r>
            <a:r>
              <a:rPr lang="nl-BE" sz="1800" dirty="0">
                <a:solidFill>
                  <a:schemeClr val="tx1"/>
                </a:solidFill>
                <a:latin typeface="Avenir Roman"/>
              </a:rPr>
              <a:t> </a:t>
            </a:r>
            <a:r>
              <a:rPr lang="nl-BE" sz="1800" dirty="0" err="1">
                <a:solidFill>
                  <a:schemeClr val="tx1"/>
                </a:solidFill>
                <a:latin typeface="Avenir Roman"/>
              </a:rPr>
              <a:t>will</a:t>
            </a:r>
            <a:r>
              <a:rPr lang="nl-BE" sz="1800" dirty="0">
                <a:solidFill>
                  <a:schemeClr val="tx1"/>
                </a:solidFill>
                <a:latin typeface="Avenir Roman"/>
              </a:rPr>
              <a:t> </a:t>
            </a:r>
            <a:r>
              <a:rPr lang="nl-BE" sz="1800" dirty="0" err="1">
                <a:solidFill>
                  <a:schemeClr val="tx1"/>
                </a:solidFill>
                <a:latin typeface="Avenir Roman"/>
              </a:rPr>
              <a:t>people</a:t>
            </a:r>
            <a:r>
              <a:rPr lang="nl-BE" sz="1800" dirty="0">
                <a:solidFill>
                  <a:schemeClr val="tx1"/>
                </a:solidFill>
                <a:latin typeface="Avenir Roman"/>
              </a:rPr>
              <a:t> </a:t>
            </a:r>
            <a:r>
              <a:rPr lang="nl-BE" sz="1800" dirty="0" err="1">
                <a:solidFill>
                  <a:schemeClr val="tx1"/>
                </a:solidFill>
                <a:latin typeface="Avenir Roman"/>
              </a:rPr>
              <a:t>resist</a:t>
            </a:r>
            <a:r>
              <a:rPr lang="nl-BE" sz="1800" dirty="0">
                <a:solidFill>
                  <a:schemeClr val="tx1"/>
                </a:solidFill>
                <a:latin typeface="Avenir Roman"/>
              </a:rPr>
              <a:t> </a:t>
            </a:r>
            <a:r>
              <a:rPr lang="nl-BE" sz="1800" dirty="0" err="1">
                <a:solidFill>
                  <a:schemeClr val="tx1"/>
                </a:solidFill>
                <a:latin typeface="Avenir Roman"/>
              </a:rPr>
              <a:t>existing</a:t>
            </a:r>
            <a:r>
              <a:rPr lang="nl-BE" sz="1800" dirty="0">
                <a:solidFill>
                  <a:schemeClr val="tx1"/>
                </a:solidFill>
                <a:latin typeface="Avenir Roman"/>
              </a:rPr>
              <a:t> </a:t>
            </a:r>
            <a:r>
              <a:rPr lang="nl-BE" sz="1800" dirty="0" err="1">
                <a:solidFill>
                  <a:schemeClr val="tx1"/>
                </a:solidFill>
                <a:latin typeface="Avenir Roman"/>
              </a:rPr>
              <a:t>intergroup</a:t>
            </a:r>
            <a:r>
              <a:rPr lang="nl-BE" sz="1800" dirty="0">
                <a:solidFill>
                  <a:schemeClr val="tx1"/>
                </a:solidFill>
                <a:latin typeface="Avenir Roman"/>
              </a:rPr>
              <a:t> relations and </a:t>
            </a:r>
            <a:r>
              <a:rPr lang="nl-BE" sz="1800" dirty="0" err="1">
                <a:solidFill>
                  <a:schemeClr val="tx1"/>
                </a:solidFill>
                <a:latin typeface="Avenir Roman"/>
              </a:rPr>
              <a:t>develop</a:t>
            </a:r>
            <a:r>
              <a:rPr lang="nl-BE" sz="1800" dirty="0">
                <a:solidFill>
                  <a:schemeClr val="tx1"/>
                </a:solidFill>
                <a:latin typeface="Avenir Roman"/>
              </a:rPr>
              <a:t> </a:t>
            </a:r>
            <a:r>
              <a:rPr lang="nl-BE" sz="1800" dirty="0" err="1">
                <a:solidFill>
                  <a:schemeClr val="tx1"/>
                </a:solidFill>
                <a:latin typeface="Avenir Roman"/>
              </a:rPr>
              <a:t>cognitive</a:t>
            </a:r>
            <a:r>
              <a:rPr lang="nl-BE" sz="1800" dirty="0">
                <a:solidFill>
                  <a:schemeClr val="tx1"/>
                </a:solidFill>
                <a:latin typeface="Avenir Roman"/>
              </a:rPr>
              <a:t> </a:t>
            </a:r>
            <a:r>
              <a:rPr lang="nl-BE" sz="1800" dirty="0" err="1">
                <a:solidFill>
                  <a:schemeClr val="tx1"/>
                </a:solidFill>
                <a:latin typeface="Avenir Roman"/>
              </a:rPr>
              <a:t>alternatives</a:t>
            </a:r>
            <a:r>
              <a:rPr lang="nl-BE" sz="1800" dirty="0">
                <a:solidFill>
                  <a:schemeClr val="tx1"/>
                </a:solidFill>
                <a:latin typeface="Avenir Roman"/>
              </a:rPr>
              <a:t>?</a:t>
            </a:r>
          </a:p>
          <a:p>
            <a:pPr marL="180975" indent="-180975" fontAlgn="auto">
              <a:lnSpc>
                <a:spcPct val="90000"/>
              </a:lnSpc>
              <a:spcAft>
                <a:spcPts val="0"/>
              </a:spcAft>
              <a:buFont typeface="Arial" pitchFamily="34" charset="0"/>
              <a:buChar char="•"/>
            </a:pPr>
            <a:r>
              <a:rPr lang="nl-BE" sz="1800" dirty="0">
                <a:solidFill>
                  <a:schemeClr val="tx1"/>
                </a:solidFill>
                <a:latin typeface="Avenir Roman"/>
              </a:rPr>
              <a:t>development of a sense of </a:t>
            </a:r>
            <a:r>
              <a:rPr lang="nl-BE" sz="1800" b="1" dirty="0" err="1">
                <a:solidFill>
                  <a:schemeClr val="tx1"/>
                </a:solidFill>
                <a:latin typeface="Avenir Roman"/>
              </a:rPr>
              <a:t>oppositional</a:t>
            </a:r>
            <a:r>
              <a:rPr lang="nl-BE" sz="1800" b="1" dirty="0">
                <a:solidFill>
                  <a:schemeClr val="tx1"/>
                </a:solidFill>
                <a:latin typeface="Avenir Roman"/>
              </a:rPr>
              <a:t> </a:t>
            </a:r>
            <a:r>
              <a:rPr lang="nl-BE" sz="1800" b="1" dirty="0" err="1">
                <a:solidFill>
                  <a:schemeClr val="tx1"/>
                </a:solidFill>
                <a:latin typeface="Avenir Roman"/>
              </a:rPr>
              <a:t>social</a:t>
            </a:r>
            <a:r>
              <a:rPr lang="nl-BE" sz="1800" b="1" dirty="0">
                <a:solidFill>
                  <a:schemeClr val="tx1"/>
                </a:solidFill>
                <a:latin typeface="Avenir Roman"/>
              </a:rPr>
              <a:t> </a:t>
            </a:r>
            <a:r>
              <a:rPr lang="nl-BE" sz="1800" b="1" dirty="0" err="1">
                <a:solidFill>
                  <a:schemeClr val="tx1"/>
                </a:solidFill>
                <a:latin typeface="Avenir Roman"/>
              </a:rPr>
              <a:t>identity</a:t>
            </a:r>
            <a:r>
              <a:rPr lang="nl-BE" sz="1800" b="1" dirty="0">
                <a:solidFill>
                  <a:schemeClr val="tx1"/>
                </a:solidFill>
                <a:latin typeface="Avenir Roman"/>
              </a:rPr>
              <a:t> </a:t>
            </a:r>
            <a:r>
              <a:rPr lang="nl-BE" sz="1800" dirty="0">
                <a:solidFill>
                  <a:schemeClr val="tx1"/>
                </a:solidFill>
                <a:latin typeface="Avenir Roman"/>
              </a:rPr>
              <a:t>is </a:t>
            </a:r>
            <a:r>
              <a:rPr lang="nl-BE" sz="1800" dirty="0" err="1">
                <a:solidFill>
                  <a:schemeClr val="tx1"/>
                </a:solidFill>
                <a:latin typeface="Avenir Roman"/>
              </a:rPr>
              <a:t>critical</a:t>
            </a:r>
            <a:r>
              <a:rPr lang="nl-BE" sz="1800" dirty="0">
                <a:solidFill>
                  <a:schemeClr val="tx1"/>
                </a:solidFill>
                <a:latin typeface="Avenir Roman"/>
              </a:rPr>
              <a:t> </a:t>
            </a:r>
            <a:r>
              <a:rPr lang="nl-BE" sz="1800" dirty="0" err="1">
                <a:solidFill>
                  <a:schemeClr val="tx1"/>
                </a:solidFill>
                <a:latin typeface="Avenir Roman"/>
              </a:rPr>
              <a:t>to</a:t>
            </a:r>
            <a:r>
              <a:rPr lang="nl-BE" sz="1800" dirty="0">
                <a:solidFill>
                  <a:schemeClr val="tx1"/>
                </a:solidFill>
                <a:latin typeface="Avenir Roman"/>
              </a:rPr>
              <a:t> </a:t>
            </a:r>
            <a:r>
              <a:rPr lang="nl-BE" sz="1800" dirty="0" err="1">
                <a:solidFill>
                  <a:schemeClr val="tx1"/>
                </a:solidFill>
                <a:latin typeface="Avenir Roman"/>
              </a:rPr>
              <a:t>this</a:t>
            </a:r>
            <a:r>
              <a:rPr lang="nl-BE" sz="1800" dirty="0">
                <a:solidFill>
                  <a:schemeClr val="tx1"/>
                </a:solidFill>
                <a:latin typeface="Avenir Roman"/>
              </a:rPr>
              <a:t> </a:t>
            </a:r>
            <a:r>
              <a:rPr lang="nl-BE" sz="1800" dirty="0" err="1">
                <a:solidFill>
                  <a:schemeClr val="tx1"/>
                </a:solidFill>
                <a:latin typeface="Avenir Roman"/>
              </a:rPr>
              <a:t>resistance</a:t>
            </a:r>
            <a:r>
              <a:rPr lang="nl-BE" sz="1800" dirty="0">
                <a:solidFill>
                  <a:schemeClr val="tx1"/>
                </a:solidFill>
                <a:latin typeface="Avenir Roman"/>
              </a:rPr>
              <a:t>.</a:t>
            </a:r>
          </a:p>
          <a:p>
            <a:pPr marL="180975" indent="-180975" fontAlgn="auto">
              <a:lnSpc>
                <a:spcPct val="90000"/>
              </a:lnSpc>
              <a:spcAft>
                <a:spcPts val="0"/>
              </a:spcAft>
              <a:buFont typeface="Arial" pitchFamily="34" charset="0"/>
              <a:buChar char="•"/>
            </a:pPr>
            <a:r>
              <a:rPr lang="nl-BE" sz="1800" dirty="0">
                <a:solidFill>
                  <a:schemeClr val="tx1"/>
                </a:solidFill>
                <a:latin typeface="Avenir Roman"/>
              </a:rPr>
              <a:t>‘We </a:t>
            </a:r>
            <a:r>
              <a:rPr lang="nl-BE" sz="1800" dirty="0" err="1">
                <a:solidFill>
                  <a:schemeClr val="tx1"/>
                </a:solidFill>
                <a:latin typeface="Avenir Roman"/>
              </a:rPr>
              <a:t>always</a:t>
            </a:r>
            <a:r>
              <a:rPr lang="nl-BE" sz="1800" dirty="0">
                <a:solidFill>
                  <a:schemeClr val="tx1"/>
                </a:solidFill>
                <a:latin typeface="Avenir Roman"/>
              </a:rPr>
              <a:t> have </a:t>
            </a:r>
            <a:r>
              <a:rPr lang="nl-BE" sz="1800" dirty="0" err="1">
                <a:solidFill>
                  <a:schemeClr val="tx1"/>
                </a:solidFill>
                <a:latin typeface="Avenir Roman"/>
              </a:rPr>
              <a:t>to</a:t>
            </a:r>
            <a:r>
              <a:rPr lang="nl-BE" sz="1800" dirty="0">
                <a:solidFill>
                  <a:schemeClr val="tx1"/>
                </a:solidFill>
                <a:latin typeface="Avenir Roman"/>
              </a:rPr>
              <a:t> </a:t>
            </a:r>
            <a:r>
              <a:rPr lang="nl-BE" sz="1800" dirty="0" err="1">
                <a:solidFill>
                  <a:schemeClr val="tx1"/>
                </a:solidFill>
                <a:latin typeface="Avenir Roman"/>
              </a:rPr>
              <a:t>believe</a:t>
            </a:r>
            <a:r>
              <a:rPr lang="nl-BE" sz="1800" dirty="0">
                <a:solidFill>
                  <a:schemeClr val="tx1"/>
                </a:solidFill>
                <a:latin typeface="Avenir Roman"/>
              </a:rPr>
              <a:t> in </a:t>
            </a:r>
            <a:r>
              <a:rPr lang="nl-BE" sz="1800" dirty="0" err="1">
                <a:solidFill>
                  <a:schemeClr val="tx1"/>
                </a:solidFill>
                <a:latin typeface="Avenir Roman"/>
              </a:rPr>
              <a:t>what</a:t>
            </a:r>
            <a:r>
              <a:rPr lang="nl-BE" sz="1800" dirty="0">
                <a:solidFill>
                  <a:schemeClr val="tx1"/>
                </a:solidFill>
                <a:latin typeface="Avenir Roman"/>
              </a:rPr>
              <a:t> is </a:t>
            </a:r>
            <a:r>
              <a:rPr lang="nl-BE" sz="1800" dirty="0" err="1">
                <a:solidFill>
                  <a:schemeClr val="tx1"/>
                </a:solidFill>
                <a:latin typeface="Avenir Roman"/>
              </a:rPr>
              <a:t>possible</a:t>
            </a:r>
            <a:r>
              <a:rPr lang="nl-BE" sz="1800" dirty="0">
                <a:solidFill>
                  <a:schemeClr val="tx1"/>
                </a:solidFill>
                <a:latin typeface="Avenir Roman"/>
              </a:rPr>
              <a:t> in life and </a:t>
            </a:r>
            <a:r>
              <a:rPr lang="nl-BE" sz="1800" dirty="0" err="1">
                <a:solidFill>
                  <a:schemeClr val="tx1"/>
                </a:solidFill>
                <a:latin typeface="Avenir Roman"/>
              </a:rPr>
              <a:t>not</a:t>
            </a:r>
            <a:r>
              <a:rPr lang="nl-BE" sz="1800" dirty="0">
                <a:solidFill>
                  <a:schemeClr val="tx1"/>
                </a:solidFill>
                <a:latin typeface="Avenir Roman"/>
              </a:rPr>
              <a:t> </a:t>
            </a:r>
            <a:r>
              <a:rPr lang="nl-BE" sz="1800" dirty="0" err="1">
                <a:solidFill>
                  <a:schemeClr val="tx1"/>
                </a:solidFill>
                <a:latin typeface="Avenir Roman"/>
              </a:rPr>
              <a:t>be</a:t>
            </a:r>
            <a:r>
              <a:rPr lang="nl-BE" sz="1800" dirty="0">
                <a:solidFill>
                  <a:schemeClr val="tx1"/>
                </a:solidFill>
                <a:latin typeface="Avenir Roman"/>
              </a:rPr>
              <a:t> </a:t>
            </a:r>
            <a:r>
              <a:rPr lang="nl-BE" sz="1800" dirty="0" err="1">
                <a:solidFill>
                  <a:schemeClr val="tx1"/>
                </a:solidFill>
                <a:latin typeface="Avenir Roman"/>
              </a:rPr>
              <a:t>hindered</a:t>
            </a:r>
            <a:r>
              <a:rPr lang="nl-BE" sz="1800" dirty="0">
                <a:solidFill>
                  <a:schemeClr val="tx1"/>
                </a:solidFill>
                <a:latin typeface="Avenir Roman"/>
              </a:rPr>
              <a:t> </a:t>
            </a:r>
            <a:r>
              <a:rPr lang="nl-BE" sz="1800" dirty="0" err="1">
                <a:solidFill>
                  <a:schemeClr val="tx1"/>
                </a:solidFill>
                <a:latin typeface="Avenir Roman"/>
              </a:rPr>
              <a:t>by</a:t>
            </a:r>
            <a:r>
              <a:rPr lang="nl-BE" sz="1800" dirty="0">
                <a:solidFill>
                  <a:schemeClr val="tx1"/>
                </a:solidFill>
                <a:latin typeface="Avenir Roman"/>
              </a:rPr>
              <a:t> </a:t>
            </a:r>
            <a:r>
              <a:rPr lang="nl-BE" sz="1800" dirty="0" err="1">
                <a:solidFill>
                  <a:schemeClr val="tx1"/>
                </a:solidFill>
                <a:latin typeface="Avenir Roman"/>
              </a:rPr>
              <a:t>history</a:t>
            </a:r>
            <a:r>
              <a:rPr lang="nl-BE" sz="1800" dirty="0">
                <a:solidFill>
                  <a:schemeClr val="tx1"/>
                </a:solidFill>
                <a:latin typeface="Avenir Roman"/>
              </a:rPr>
              <a:t> or </a:t>
            </a:r>
            <a:r>
              <a:rPr lang="nl-BE" sz="1800" dirty="0" err="1">
                <a:solidFill>
                  <a:schemeClr val="tx1"/>
                </a:solidFill>
                <a:latin typeface="Avenir Roman"/>
              </a:rPr>
              <a:t>expecations</a:t>
            </a:r>
            <a:r>
              <a:rPr lang="nl-BE" sz="1800" dirty="0">
                <a:solidFill>
                  <a:schemeClr val="tx1"/>
                </a:solidFill>
                <a:latin typeface="Avenir Roman"/>
              </a:rPr>
              <a:t>’ (Gareth Southgate </a:t>
            </a:r>
            <a:r>
              <a:rPr lang="nl-BE" sz="1800" dirty="0" err="1">
                <a:solidFill>
                  <a:schemeClr val="tx1"/>
                </a:solidFill>
                <a:latin typeface="Avenir Roman"/>
              </a:rPr>
              <a:t>after</a:t>
            </a:r>
            <a:r>
              <a:rPr lang="nl-BE" sz="1800" dirty="0">
                <a:solidFill>
                  <a:schemeClr val="tx1"/>
                </a:solidFill>
                <a:latin typeface="Avenir Roman"/>
              </a:rPr>
              <a:t> </a:t>
            </a:r>
            <a:r>
              <a:rPr lang="nl-BE" sz="1800" dirty="0" err="1">
                <a:solidFill>
                  <a:schemeClr val="tx1"/>
                </a:solidFill>
                <a:latin typeface="Avenir Roman"/>
              </a:rPr>
              <a:t>England’s</a:t>
            </a:r>
            <a:r>
              <a:rPr lang="nl-BE" sz="1800" dirty="0">
                <a:solidFill>
                  <a:schemeClr val="tx1"/>
                </a:solidFill>
                <a:latin typeface="Avenir Roman"/>
              </a:rPr>
              <a:t> </a:t>
            </a:r>
            <a:r>
              <a:rPr lang="nl-BE" sz="1800" dirty="0" err="1">
                <a:solidFill>
                  <a:schemeClr val="tx1"/>
                </a:solidFill>
                <a:latin typeface="Avenir Roman"/>
              </a:rPr>
              <a:t>unprecedented</a:t>
            </a:r>
            <a:r>
              <a:rPr lang="nl-BE" sz="1800" dirty="0">
                <a:solidFill>
                  <a:schemeClr val="tx1"/>
                </a:solidFill>
                <a:latin typeface="Avenir Roman"/>
              </a:rPr>
              <a:t> </a:t>
            </a:r>
            <a:r>
              <a:rPr lang="nl-BE" sz="1800" dirty="0" err="1">
                <a:solidFill>
                  <a:schemeClr val="tx1"/>
                </a:solidFill>
                <a:latin typeface="Avenir Roman"/>
              </a:rPr>
              <a:t>victorious</a:t>
            </a:r>
            <a:r>
              <a:rPr lang="nl-BE" sz="1800" dirty="0">
                <a:solidFill>
                  <a:schemeClr val="tx1"/>
                </a:solidFill>
                <a:latin typeface="Avenir Roman"/>
              </a:rPr>
              <a:t> penalty </a:t>
            </a:r>
            <a:r>
              <a:rPr lang="nl-BE" sz="1800" dirty="0" err="1">
                <a:solidFill>
                  <a:schemeClr val="tx1"/>
                </a:solidFill>
                <a:latin typeface="Avenir Roman"/>
              </a:rPr>
              <a:t>shootout</a:t>
            </a:r>
            <a:r>
              <a:rPr lang="nl-BE" sz="1800" dirty="0">
                <a:solidFill>
                  <a:schemeClr val="tx1"/>
                </a:solidFill>
                <a:latin typeface="Avenir Roman"/>
              </a:rPr>
              <a:t>.</a:t>
            </a:r>
          </a:p>
          <a:p>
            <a:pPr marL="342900" indent="-342900" fontAlgn="auto">
              <a:lnSpc>
                <a:spcPct val="90000"/>
              </a:lnSpc>
              <a:spcAft>
                <a:spcPts val="0"/>
              </a:spcAft>
              <a:buFont typeface="Arial" pitchFamily="34" charset="0"/>
              <a:buChar char="•"/>
            </a:pPr>
            <a:endParaRPr lang="nl-BE" dirty="0">
              <a:latin typeface="Avenir Roman"/>
            </a:endParaRPr>
          </a:p>
          <a:p>
            <a:pPr marL="342900" indent="-342900" fontAlgn="auto">
              <a:lnSpc>
                <a:spcPct val="90000"/>
              </a:lnSpc>
              <a:spcAft>
                <a:spcPts val="0"/>
              </a:spcAft>
              <a:buFont typeface="Arial" pitchFamily="34" charset="0"/>
              <a:buChar char="•"/>
            </a:pPr>
            <a:endParaRPr lang="nl-BE" dirty="0">
              <a:latin typeface="Avenir Roman"/>
            </a:endParaRPr>
          </a:p>
        </p:txBody>
      </p:sp>
    </p:spTree>
    <p:extLst>
      <p:ext uri="{BB962C8B-B14F-4D97-AF65-F5344CB8AC3E}">
        <p14:creationId xmlns:p14="http://schemas.microsoft.com/office/powerpoint/2010/main" val="985860568"/>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89B70DD9C08446A8443DF534F7285E" ma:contentTypeVersion="14" ma:contentTypeDescription="Create a new document." ma:contentTypeScope="" ma:versionID="41d56077e916ed79ff31df6f6fbc12af">
  <xsd:schema xmlns:xsd="http://www.w3.org/2001/XMLSchema" xmlns:xs="http://www.w3.org/2001/XMLSchema" xmlns:p="http://schemas.microsoft.com/office/2006/metadata/properties" xmlns:ns3="04677cab-20cd-44d8-974c-14c664890eaa" xmlns:ns4="fd689c1b-2561-4a46-ae04-6449f963ff76" targetNamespace="http://schemas.microsoft.com/office/2006/metadata/properties" ma:root="true" ma:fieldsID="3195cbd6702fdeecf5cb6d49682f7d06" ns3:_="" ns4:_="">
    <xsd:import namespace="04677cab-20cd-44d8-974c-14c664890eaa"/>
    <xsd:import namespace="fd689c1b-2561-4a46-ae04-6449f963ff7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DateTaken" minOccurs="0"/>
                <xsd:element ref="ns4:MediaServiceOCR" minOccurs="0"/>
                <xsd:element ref="ns4:MediaServiceLocation"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4677cab-20cd-44d8-974c-14c664890ea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689c1b-2561-4a46-ae04-6449f963ff7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D6E7AD3-A1FE-480F-A11D-7F04CC8C51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4677cab-20cd-44d8-974c-14c664890eaa"/>
    <ds:schemaRef ds:uri="fd689c1b-2561-4a46-ae04-6449f963ff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A7A907E-5D50-4097-BFC4-4FE7B6A7F250}">
  <ds:schemaRefs>
    <ds:schemaRef ds:uri="04677cab-20cd-44d8-974c-14c664890eaa"/>
    <ds:schemaRef ds:uri="http://schemas.openxmlformats.org/package/2006/metadata/core-properties"/>
    <ds:schemaRef ds:uri="http://schemas.microsoft.com/office/infopath/2007/PartnerControls"/>
    <ds:schemaRef ds:uri="http://purl.org/dc/terms/"/>
    <ds:schemaRef ds:uri="http://schemas.microsoft.com/office/2006/metadata/properties"/>
    <ds:schemaRef ds:uri="fd689c1b-2561-4a46-ae04-6449f963ff76"/>
    <ds:schemaRef ds:uri="http://purl.org/dc/elements/1.1/"/>
    <ds:schemaRef ds:uri="http://purl.org/dc/dcmitype/"/>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D75D09F8-62D7-4669-80AB-FA2ABB276D9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19255</TotalTime>
  <Words>10604</Words>
  <Application>Microsoft Office PowerPoint</Application>
  <PresentationFormat>On-screen Show (16:9)</PresentationFormat>
  <Paragraphs>177</Paragraphs>
  <Slides>11</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Avenir Roman</vt:lpstr>
      <vt:lpstr>Calibri</vt:lpstr>
      <vt:lpstr>Calibri Light</vt:lpstr>
      <vt:lpstr>Times New Roman</vt:lpstr>
      <vt:lpstr>Metropolitan</vt:lpstr>
      <vt:lpstr>PowerPoint Presentation</vt:lpstr>
      <vt:lpstr>Background </vt:lpstr>
      <vt:lpstr>Current approaches to the link between cognition and performance: The three Ts  </vt:lpstr>
      <vt:lpstr>PowerPoint Presentation</vt:lpstr>
      <vt:lpstr>PowerPoint Presentation</vt:lpstr>
      <vt:lpstr>A social identity approach  to the link between cognition and performance  </vt:lpstr>
      <vt:lpstr>A social identity approach to the link between cognition and performance </vt:lpstr>
      <vt:lpstr>A social identity approach to the link between cognition and performance </vt:lpstr>
      <vt:lpstr>A social identity approach to the link between cognition and performance </vt:lpstr>
      <vt:lpstr>PowerPoint Presentation</vt:lpstr>
      <vt:lpstr>PowerPoint Presentation</vt:lpstr>
    </vt:vector>
  </TitlesOfParts>
  <Company>Sage Publications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we know</dc:title>
  <dc:creator>Martha Sedgwick</dc:creator>
  <cp:lastModifiedBy>Emma Yuan (they/she)</cp:lastModifiedBy>
  <cp:revision>892</cp:revision>
  <cp:lastPrinted>2017-06-27T15:10:23Z</cp:lastPrinted>
  <dcterms:created xsi:type="dcterms:W3CDTF">2012-11-12T22:03:53Z</dcterms:created>
  <dcterms:modified xsi:type="dcterms:W3CDTF">2022-08-01T10:13:01Z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0x010100AF89B70DD9C08446A8443DF534F7285E</vt:lpwstr>
  </property>
</Properties>
</file>